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66"/>
  </p:notesMasterIdLst>
  <p:sldIdLst>
    <p:sldId id="995" r:id="rId5"/>
    <p:sldId id="1001" r:id="rId6"/>
    <p:sldId id="947" r:id="rId7"/>
    <p:sldId id="949" r:id="rId8"/>
    <p:sldId id="801" r:id="rId9"/>
    <p:sldId id="1010" r:id="rId10"/>
    <p:sldId id="803" r:id="rId11"/>
    <p:sldId id="804" r:id="rId12"/>
    <p:sldId id="805" r:id="rId13"/>
    <p:sldId id="806" r:id="rId14"/>
    <p:sldId id="807" r:id="rId15"/>
    <p:sldId id="808" r:id="rId16"/>
    <p:sldId id="809" r:id="rId17"/>
    <p:sldId id="810" r:id="rId18"/>
    <p:sldId id="811" r:id="rId19"/>
    <p:sldId id="813" r:id="rId20"/>
    <p:sldId id="1004" r:id="rId21"/>
    <p:sldId id="1000" r:id="rId22"/>
    <p:sldId id="820" r:id="rId23"/>
    <p:sldId id="830" r:id="rId24"/>
    <p:sldId id="831" r:id="rId25"/>
    <p:sldId id="832" r:id="rId26"/>
    <p:sldId id="833" r:id="rId27"/>
    <p:sldId id="834" r:id="rId28"/>
    <p:sldId id="835" r:id="rId29"/>
    <p:sldId id="836" r:id="rId30"/>
    <p:sldId id="837" r:id="rId31"/>
    <p:sldId id="1003" r:id="rId32"/>
    <p:sldId id="1019" r:id="rId33"/>
    <p:sldId id="1396" r:id="rId34"/>
    <p:sldId id="1005" r:id="rId35"/>
    <p:sldId id="1020" r:id="rId36"/>
    <p:sldId id="865" r:id="rId37"/>
    <p:sldId id="1009" r:id="rId38"/>
    <p:sldId id="845" r:id="rId39"/>
    <p:sldId id="846" r:id="rId40"/>
    <p:sldId id="847" r:id="rId41"/>
    <p:sldId id="848" r:id="rId42"/>
    <p:sldId id="849" r:id="rId43"/>
    <p:sldId id="841" r:id="rId44"/>
    <p:sldId id="1007" r:id="rId45"/>
    <p:sldId id="917" r:id="rId46"/>
    <p:sldId id="918" r:id="rId47"/>
    <p:sldId id="919" r:id="rId48"/>
    <p:sldId id="920" r:id="rId49"/>
    <p:sldId id="933" r:id="rId50"/>
    <p:sldId id="934" r:id="rId51"/>
    <p:sldId id="795" r:id="rId52"/>
    <p:sldId id="1013" r:id="rId53"/>
    <p:sldId id="1014" r:id="rId54"/>
    <p:sldId id="1394" r:id="rId55"/>
    <p:sldId id="1016" r:id="rId56"/>
    <p:sldId id="796" r:id="rId57"/>
    <p:sldId id="1017" r:id="rId58"/>
    <p:sldId id="798" r:id="rId59"/>
    <p:sldId id="799" r:id="rId60"/>
    <p:sldId id="874" r:id="rId61"/>
    <p:sldId id="1397" r:id="rId62"/>
    <p:sldId id="1015" r:id="rId63"/>
    <p:sldId id="1399" r:id="rId64"/>
    <p:sldId id="1398" r:id="rId65"/>
  </p:sldIdLst>
  <p:sldSz cx="12192000" cy="6858000"/>
  <p:notesSz cx="7004050" cy="9290050"/>
  <p:embeddedFontLst>
    <p:embeddedFont>
      <p:font typeface="Brush Script MT" panose="03060802040406070304" pitchFamily="66" charset="0"/>
      <p:italic r:id="rId67"/>
    </p:embeddedFont>
    <p:embeddedFont>
      <p:font typeface="Calibri" panose="020F0502020204030204" pitchFamily="34" charset="0"/>
      <p:regular r:id="rId68"/>
      <p:bold r:id="rId69"/>
      <p:italic r:id="rId70"/>
      <p:boldItalic r:id="rId71"/>
    </p:embeddedFont>
    <p:embeddedFont>
      <p:font typeface="Mistral" panose="03090702030407020403" pitchFamily="66" charset="0"/>
      <p:regular r:id="rId72"/>
    </p:embeddedFont>
    <p:embeddedFont>
      <p:font typeface="Montserrat ExtraBold" panose="00000900000000000000" pitchFamily="2" charset="0"/>
      <p:bold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FF00FF"/>
    <a:srgbClr val="43FC24"/>
    <a:srgbClr val="00FFFF"/>
    <a:srgbClr val="0000FF"/>
    <a:srgbClr val="FFFF00"/>
    <a:srgbClr val="009900"/>
    <a:srgbClr val="006600"/>
    <a:srgbClr val="FF33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48" autoAdjust="0"/>
    <p:restoredTop sz="76187" autoAdjust="0"/>
  </p:normalViewPr>
  <p:slideViewPr>
    <p:cSldViewPr snapToGrid="0">
      <p:cViewPr varScale="1">
        <p:scale>
          <a:sx n="123" d="100"/>
          <a:sy n="123" d="100"/>
        </p:scale>
        <p:origin x="126" y="396"/>
      </p:cViewPr>
      <p:guideLst/>
    </p:cSldViewPr>
  </p:slideViewPr>
  <p:notesTextViewPr>
    <p:cViewPr>
      <p:scale>
        <a:sx n="3" d="2"/>
        <a:sy n="3" d="2"/>
      </p:scale>
      <p:origin x="0" y="0"/>
    </p:cViewPr>
  </p:notesTextViewPr>
  <p:notesViewPr>
    <p:cSldViewPr snapToGrid="0">
      <p:cViewPr varScale="1">
        <p:scale>
          <a:sx n="80" d="100"/>
          <a:sy n="80" d="100"/>
        </p:scale>
        <p:origin x="316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2.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openxmlformats.org/officeDocument/2006/relationships/font" Target="fonts/font8.fntdata"/><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CA"/>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2743B0FD-7635-4AE5-BFCB-774B883984D7}" type="datetimeFigureOut">
              <a:rPr lang="en-CA" smtClean="0"/>
              <a:t>2023-07-17</a:t>
            </a:fld>
            <a:endParaRPr lang="en-CA"/>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CA"/>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CA"/>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2577E379-9FC5-492D-9172-0A9EE55B05A7}" type="slidenum">
              <a:rPr lang="en-CA" smtClean="0"/>
              <a:t>‹#›</a:t>
            </a:fld>
            <a:endParaRPr lang="en-CA"/>
          </a:p>
        </p:txBody>
      </p:sp>
    </p:spTree>
    <p:extLst>
      <p:ext uri="{BB962C8B-B14F-4D97-AF65-F5344CB8AC3E}">
        <p14:creationId xmlns:p14="http://schemas.microsoft.com/office/powerpoint/2010/main" val="56807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you the opportunity to walk through what the code in the next yourturn3 is going to have to do.  When we call push, we’ll add the address of the Car object to the stack element at </a:t>
            </a:r>
            <a:r>
              <a:rPr lang="en-US" dirty="0" err="1"/>
              <a:t>sizeOfStack</a:t>
            </a:r>
            <a:r>
              <a:rPr lang="en-US" dirty="0"/>
              <a:t> and then increment </a:t>
            </a:r>
            <a:r>
              <a:rPr lang="en-US" dirty="0" err="1"/>
              <a:t>sizeOfStack</a:t>
            </a:r>
            <a:r>
              <a:rPr lang="en-US" dirty="0"/>
              <a:t>.. </a:t>
            </a:r>
            <a:r>
              <a:rPr lang="en-US" dirty="0" err="1"/>
              <a:t>Etc</a:t>
            </a:r>
            <a:endParaRPr lang="en-US" dirty="0"/>
          </a:p>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57</a:t>
            </a:fld>
            <a:endParaRPr lang="en-CA"/>
          </a:p>
        </p:txBody>
      </p:sp>
    </p:spTree>
    <p:extLst>
      <p:ext uri="{BB962C8B-B14F-4D97-AF65-F5344CB8AC3E}">
        <p14:creationId xmlns:p14="http://schemas.microsoft.com/office/powerpoint/2010/main" val="3915855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61</a:t>
            </a:fld>
            <a:endParaRPr lang="en-CA"/>
          </a:p>
        </p:txBody>
      </p:sp>
    </p:spTree>
    <p:extLst>
      <p:ext uri="{BB962C8B-B14F-4D97-AF65-F5344CB8AC3E}">
        <p14:creationId xmlns:p14="http://schemas.microsoft.com/office/powerpoint/2010/main" val="2509854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18236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Video 5" descr="A black and white photo of a city&#10;&#10;Description automatically generated with low confidence">
            <a:extLst>
              <a:ext uri="{FF2B5EF4-FFF2-40B4-BE49-F238E27FC236}">
                <a16:creationId xmlns:a16="http://schemas.microsoft.com/office/drawing/2014/main" id="{2C88072A-5BC1-A252-1C33-71ECDEFCE081}"/>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t="14507" r="-1" b="12372"/>
          <a:stretch/>
        </p:blipFill>
        <p:spPr>
          <a:xfrm>
            <a:off x="-794591" y="-146991"/>
            <a:ext cx="13361557" cy="7151982"/>
          </a:xfrm>
          <a:prstGeom prst="rect">
            <a:avLst/>
          </a:prstGeom>
          <a:noFill/>
        </p:spPr>
      </p:pic>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2176184" y="5547682"/>
            <a:ext cx="8099803"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
        <p:nvSpPr>
          <p:cNvPr id="4" name="TextBox 3">
            <a:extLst>
              <a:ext uri="{FF2B5EF4-FFF2-40B4-BE49-F238E27FC236}">
                <a16:creationId xmlns:a16="http://schemas.microsoft.com/office/drawing/2014/main" id="{69CD2558-4EF8-42F5-E0BB-943A82FE395E}"/>
              </a:ext>
            </a:extLst>
          </p:cNvPr>
          <p:cNvSpPr txBox="1"/>
          <p:nvPr userDrawn="1"/>
        </p:nvSpPr>
        <p:spPr>
          <a:xfrm>
            <a:off x="3579368" y="1491915"/>
            <a:ext cx="5293437" cy="315471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19900" b="1" dirty="0">
                <a:ln>
                  <a:solidFill>
                    <a:schemeClr val="tx1"/>
                  </a:solidFill>
                </a:ln>
                <a:solidFill>
                  <a:schemeClr val="bg1"/>
                </a:solidFill>
                <a:effectLst>
                  <a:glow rad="127000">
                    <a:srgbClr val="00FFFF"/>
                  </a:glow>
                </a:effectLst>
                <a:latin typeface="Mistral" panose="03090702030407020403" pitchFamily="66" charset="0"/>
              </a:rPr>
              <a:t>Demo!</a:t>
            </a:r>
            <a:endParaRPr lang="en-CA" sz="19900" b="1" dirty="0">
              <a:ln>
                <a:solidFill>
                  <a:schemeClr val="tx1"/>
                </a:solidFill>
              </a:ln>
              <a:solidFill>
                <a:schemeClr val="bg1"/>
              </a:solidFill>
              <a:effectLst>
                <a:glow rad="127000">
                  <a:srgbClr val="00FFFF"/>
                </a:glow>
              </a:effectLst>
              <a:latin typeface="Mistral" panose="03090702030407020403" pitchFamily="66" charset="0"/>
            </a:endParaRPr>
          </a:p>
        </p:txBody>
      </p:sp>
    </p:spTree>
    <p:extLst>
      <p:ext uri="{BB962C8B-B14F-4D97-AF65-F5344CB8AC3E}">
        <p14:creationId xmlns:p14="http://schemas.microsoft.com/office/powerpoint/2010/main" val="389573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mute="1">
                <p:cTn id="17" repeatCount="indefinite" fill="hold" display="0">
                  <p:stCondLst>
                    <p:cond delay="indefinite"/>
                  </p:stCondLst>
                </p:cTn>
                <p:tgtEl>
                  <p:spTgt spid="3"/>
                </p:tgtEl>
              </p:cMediaNode>
            </p:video>
          </p:childTnLst>
        </p:cTn>
      </p:par>
    </p:tnLst>
    <p:bldLst>
      <p:bldP spid="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2023-07-17</a:t>
            </a:fld>
            <a:endParaRPr lang="en-CA"/>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300681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2023-07-17</a:t>
            </a:fld>
            <a:endParaRPr lang="en-CA"/>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982708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840766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2023-07-17</a:t>
            </a:fld>
            <a:endParaRPr lang="en-CA"/>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58774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3651727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p:cNvSpPr/>
          <p:nvPr userDrawn="1"/>
        </p:nvSpPr>
        <p:spPr>
          <a:xfrm>
            <a:off x="10032438" y="836712"/>
            <a:ext cx="2113557"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834320"/>
            <a:ext cx="7055168"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829356"/>
            <a:ext cx="2918440"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337799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8" name="Rectangle 7"/>
          <p:cNvSpPr/>
          <p:nvPr userDrawn="1"/>
        </p:nvSpPr>
        <p:spPr>
          <a:xfrm>
            <a:off x="10800523" y="548680"/>
            <a:ext cx="1345472" cy="6224901"/>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5423925" y="548680"/>
            <a:ext cx="5376597"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2505485" y="548680"/>
            <a:ext cx="2918440"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190523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8CDD70-555E-CF2E-7ED6-B21513911482}"/>
              </a:ext>
            </a:extLst>
          </p:cNvPr>
          <p:cNvSpPr txBox="1"/>
          <p:nvPr userDrawn="1"/>
        </p:nvSpPr>
        <p:spPr>
          <a:xfrm>
            <a:off x="3684780" y="0"/>
            <a:ext cx="4477508" cy="156966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9600" b="1" dirty="0">
                <a:ln>
                  <a:solidFill>
                    <a:schemeClr val="tx1"/>
                  </a:solidFill>
                </a:ln>
                <a:solidFill>
                  <a:schemeClr val="bg1"/>
                </a:solidFill>
                <a:effectLst>
                  <a:glow rad="127000">
                    <a:srgbClr val="FF00FF"/>
                  </a:glow>
                </a:effectLst>
                <a:latin typeface="Mistral" panose="03090702030407020403" pitchFamily="66" charset="0"/>
              </a:rPr>
              <a:t>Your Turn!</a:t>
            </a:r>
            <a:endParaRPr lang="en-CA" sz="9600" b="1" dirty="0">
              <a:ln>
                <a:solidFill>
                  <a:schemeClr val="tx1"/>
                </a:solidFill>
              </a:ln>
              <a:solidFill>
                <a:schemeClr val="bg1"/>
              </a:solidFill>
              <a:effectLst>
                <a:glow rad="127000">
                  <a:srgbClr val="FF00FF"/>
                </a:glow>
              </a:effectLst>
              <a:latin typeface="Mistral" panose="03090702030407020403" pitchFamily="66" charset="0"/>
            </a:endParaRPr>
          </a:p>
        </p:txBody>
      </p:sp>
      <p:sp>
        <p:nvSpPr>
          <p:cNvPr id="2" name="Title 1">
            <a:extLst>
              <a:ext uri="{FF2B5EF4-FFF2-40B4-BE49-F238E27FC236}">
                <a16:creationId xmlns:a16="http://schemas.microsoft.com/office/drawing/2014/main" id="{419FCBDC-5263-389A-55E0-DA9595ECD092}"/>
              </a:ext>
            </a:extLst>
          </p:cNvPr>
          <p:cNvSpPr>
            <a:spLocks noGrp="1"/>
          </p:cNvSpPr>
          <p:nvPr>
            <p:ph type="title"/>
          </p:nvPr>
        </p:nvSpPr>
        <p:spPr>
          <a:xfrm>
            <a:off x="437134" y="2071544"/>
            <a:ext cx="10972800" cy="571500"/>
          </a:xfrm>
        </p:spPr>
        <p:txBody>
          <a:bodyPr>
            <a:noAutofit/>
          </a:bodyPr>
          <a:lstStyle>
            <a:lvl1pPr>
              <a:defRPr sz="3200">
                <a:solidFill>
                  <a:schemeClr val="bg1"/>
                </a:solidFill>
              </a:defRPr>
            </a:lvl1pPr>
          </a:lstStyle>
          <a:p>
            <a:r>
              <a:rPr lang="en-US" dirty="0"/>
              <a:t>Click to edit Master title style</a:t>
            </a:r>
            <a:endParaRPr lang="en-CA" dirty="0"/>
          </a:p>
        </p:txBody>
      </p:sp>
    </p:spTree>
    <p:extLst>
      <p:ext uri="{BB962C8B-B14F-4D97-AF65-F5344CB8AC3E}">
        <p14:creationId xmlns:p14="http://schemas.microsoft.com/office/powerpoint/2010/main" val="1393862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54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dirty="0"/>
              <a:t>Click to edit Master title style</a:t>
            </a:r>
            <a:endParaRPr lang="en-CA" dirty="0"/>
          </a:p>
        </p:txBody>
      </p:sp>
    </p:spTree>
    <p:extLst>
      <p:ext uri="{BB962C8B-B14F-4D97-AF65-F5344CB8AC3E}">
        <p14:creationId xmlns:p14="http://schemas.microsoft.com/office/powerpoint/2010/main" val="3571208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FF0000"/>
        </a:solidFill>
        <a:effectLst/>
      </p:bgPr>
    </p:bg>
    <p:spTree>
      <p:nvGrpSpPr>
        <p:cNvPr id="1" name=""/>
        <p:cNvGrpSpPr/>
        <p:nvPr/>
      </p:nvGrpSpPr>
      <p:grpSpPr>
        <a:xfrm>
          <a:off x="0" y="0"/>
          <a:ext cx="0" cy="0"/>
          <a:chOff x="0" y="0"/>
          <a:chExt cx="0" cy="0"/>
        </a:xfrm>
      </p:grpSpPr>
      <p:pic>
        <p:nvPicPr>
          <p:cNvPr id="2" name="Picture 1" descr="A group of white balls on a wooden surface&#10;&#10;Description automatically generated with low confidence">
            <a:extLst>
              <a:ext uri="{FF2B5EF4-FFF2-40B4-BE49-F238E27FC236}">
                <a16:creationId xmlns:a16="http://schemas.microsoft.com/office/drawing/2014/main" id="{8F8F3480-5BB1-6267-11DF-2415867498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46" r="56173"/>
          <a:stretch/>
        </p:blipFill>
        <p:spPr>
          <a:xfrm>
            <a:off x="15478" y="0"/>
            <a:ext cx="12192000" cy="6858000"/>
          </a:xfrm>
          <a:prstGeom prst="rect">
            <a:avLst/>
          </a:prstGeom>
        </p:spPr>
      </p:pic>
      <p:sp>
        <p:nvSpPr>
          <p:cNvPr id="3" name="Rectangle 2">
            <a:extLst>
              <a:ext uri="{FF2B5EF4-FFF2-40B4-BE49-F238E27FC236}">
                <a16:creationId xmlns:a16="http://schemas.microsoft.com/office/drawing/2014/main" id="{AA335EB9-2C40-1E31-3F1A-7BDF22545FFB}"/>
              </a:ext>
            </a:extLst>
          </p:cNvPr>
          <p:cNvSpPr/>
          <p:nvPr userDrawn="1"/>
        </p:nvSpPr>
        <p:spPr>
          <a:xfrm>
            <a:off x="279978" y="630404"/>
            <a:ext cx="12158978" cy="707886"/>
          </a:xfrm>
          <a:prstGeom prst="rect">
            <a:avLst/>
          </a:prstGeom>
        </p:spPr>
        <p:txBody>
          <a:bodyPr wrap="square">
            <a:spAutoFit/>
          </a:bodyPr>
          <a:lstStyle/>
          <a:p>
            <a:r>
              <a:rPr lang="en-US" sz="4000" b="1" dirty="0">
                <a:solidFill>
                  <a:schemeClr val="bg1"/>
                </a:solidFill>
                <a:effectLst>
                  <a:glow rad="101600">
                    <a:schemeClr val="tx1">
                      <a:alpha val="60000"/>
                    </a:schemeClr>
                  </a:glow>
                  <a:outerShdw blurRad="38100" dist="38100" dir="2700000" algn="tl">
                    <a:srgbClr val="000000">
                      <a:alpha val="43137"/>
                    </a:srgbClr>
                  </a:outerShdw>
                </a:effectLst>
                <a:latin typeface="Brush Script MT" panose="03060802040406070304" pitchFamily="66" charset="0"/>
              </a:rPr>
              <a:t>Learning the gentle art and wisdom of writing clean, efficient code…</a:t>
            </a:r>
          </a:p>
        </p:txBody>
      </p:sp>
      <p:sp>
        <p:nvSpPr>
          <p:cNvPr id="8" name="TextBox 7">
            <a:extLst>
              <a:ext uri="{FF2B5EF4-FFF2-40B4-BE49-F238E27FC236}">
                <a16:creationId xmlns:a16="http://schemas.microsoft.com/office/drawing/2014/main" id="{A074C330-AADD-FA74-A45F-CC437257D0F1}"/>
              </a:ext>
            </a:extLst>
          </p:cNvPr>
          <p:cNvSpPr txBox="1"/>
          <p:nvPr userDrawn="1"/>
        </p:nvSpPr>
        <p:spPr>
          <a:xfrm>
            <a:off x="573520" y="-69518"/>
            <a:ext cx="11266226" cy="769441"/>
          </a:xfrm>
          <a:prstGeom prst="rect">
            <a:avLst/>
          </a:prstGeom>
          <a:noFill/>
        </p:spPr>
        <p:txBody>
          <a:bodyPr wrap="none" rtlCol="0">
            <a:spAutoFit/>
          </a:bodyPr>
          <a:lstStyle/>
          <a:p>
            <a:r>
              <a:rPr lang="en-US"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rPr>
              <a:t>Object-Oriented Programming in Java</a:t>
            </a:r>
            <a:endParaRPr lang="en-CA"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endParaRPr>
          </a:p>
        </p:txBody>
      </p:sp>
      <p:sp>
        <p:nvSpPr>
          <p:cNvPr id="10" name="Content Placeholder 9">
            <a:extLst>
              <a:ext uri="{FF2B5EF4-FFF2-40B4-BE49-F238E27FC236}">
                <a16:creationId xmlns:a16="http://schemas.microsoft.com/office/drawing/2014/main" id="{234B2CD5-5105-803A-298E-A9AF59611537}"/>
              </a:ext>
            </a:extLst>
          </p:cNvPr>
          <p:cNvSpPr>
            <a:spLocks noGrp="1"/>
          </p:cNvSpPr>
          <p:nvPr>
            <p:ph sz="quarter" idx="11" hasCustomPrompt="1"/>
          </p:nvPr>
        </p:nvSpPr>
        <p:spPr>
          <a:xfrm>
            <a:off x="1886252" y="1968694"/>
            <a:ext cx="8640762" cy="2569122"/>
          </a:xfr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lvl1pPr>
              <a:defRPr lang="en-US" sz="5333" i="1" dirty="0" smtClean="0">
                <a:solidFill>
                  <a:srgbClr val="FFFF00"/>
                </a:solidFill>
                <a:latin typeface="+mn-lt"/>
                <a:cs typeface="+mn-cs"/>
              </a:defRPr>
            </a:lvl1pPr>
            <a:lvl2pPr>
              <a:defRPr lang="en-US" sz="3200" dirty="0" smtClean="0">
                <a:solidFill>
                  <a:schemeClr val="lt1"/>
                </a:solidFill>
                <a:latin typeface="Calibri" panose="020F0502020204030204" pitchFamily="34" charset="0"/>
                <a:cs typeface="Calibri" panose="020F0502020204030204" pitchFamily="34" charset="0"/>
              </a:defRPr>
            </a:lvl2pPr>
          </a:lstStyle>
          <a:p>
            <a:pPr marL="0" lvl="0" indent="0" algn="ctr" defTabSz="914400">
              <a:buNone/>
            </a:pPr>
            <a:r>
              <a:rPr lang="en-US" dirty="0"/>
              <a:t>Title</a:t>
            </a:r>
          </a:p>
          <a:p>
            <a:pPr marL="457200" lvl="1" indent="-457200" defTabSz="914400">
              <a:buChar char="•"/>
            </a:pPr>
            <a:r>
              <a:rPr lang="en-US" dirty="0"/>
              <a:t>Subtitles</a:t>
            </a:r>
          </a:p>
        </p:txBody>
      </p:sp>
    </p:spTree>
    <p:extLst>
      <p:ext uri="{BB962C8B-B14F-4D97-AF65-F5344CB8AC3E}">
        <p14:creationId xmlns:p14="http://schemas.microsoft.com/office/powerpoint/2010/main" val="246636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solidFill>
            <a:srgbClr val="FF00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382308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280772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2023-07-17</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4947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3395"/>
            <a:ext cx="10972800" cy="1143000"/>
          </a:xfrm>
        </p:spPr>
        <p:txBody>
          <a:bodyPr>
            <a:noAutofit/>
          </a:bodyPr>
          <a:lstStyle>
            <a:lvl1pPr>
              <a:defRPr sz="3600" i="0" cap="small" baseline="0">
                <a:latin typeface="Montserrat ExtraBold" panose="000009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2023-07-17</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28920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6" name="Content Placeholder 2">
            <a:extLst>
              <a:ext uri="{FF2B5EF4-FFF2-40B4-BE49-F238E27FC236}">
                <a16:creationId xmlns:a16="http://schemas.microsoft.com/office/drawing/2014/main" id="{A10B555B-6FEE-3414-072A-A982780271F1}"/>
              </a:ext>
            </a:extLst>
          </p:cNvPr>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27193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3" name="Picture 2" descr="Physics GIFs - Get the best GIF on GIPHY">
            <a:extLst>
              <a:ext uri="{FF2B5EF4-FFF2-40B4-BE49-F238E27FC236}">
                <a16:creationId xmlns:a16="http://schemas.microsoft.com/office/drawing/2014/main" id="{B89C6171-46B5-F199-85FC-FC2D79A7EA6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53918" y="4783537"/>
            <a:ext cx="3138082" cy="235356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0D8E52E-D558-FDAC-5580-4B9AC566FE06}"/>
              </a:ext>
            </a:extLst>
          </p:cNvPr>
          <p:cNvSpPr>
            <a:spLocks noGrp="1"/>
          </p:cNvSpPr>
          <p:nvPr>
            <p:ph idx="10"/>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8081276" y="6286500"/>
            <a:ext cx="3781210" cy="571500"/>
          </a:xfrm>
        </p:spPr>
        <p:txBody>
          <a:bodyPr>
            <a:noAutofit/>
          </a:bodyPr>
          <a:lstStyle>
            <a:lvl1pPr marL="0" indent="0">
              <a:buNone/>
              <a:defRPr sz="1800">
                <a:solidFill>
                  <a:srgbClr val="00FFFF"/>
                </a:solidFill>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316864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5" name="Picture 2" descr="Welcome To The Machine | Science illustration, Motion design, Animation  design">
            <a:extLst>
              <a:ext uri="{FF2B5EF4-FFF2-40B4-BE49-F238E27FC236}">
                <a16:creationId xmlns:a16="http://schemas.microsoft.com/office/drawing/2014/main" id="{BB5890F6-2192-92EE-EF41-3A85E82BA23F}"/>
              </a:ext>
            </a:extLst>
          </p:cNvPr>
          <p:cNvPicPr>
            <a:picLocks noChangeAspect="1" noChangeArrowheads="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0975" y="830978"/>
            <a:ext cx="9668924" cy="5617948"/>
          </a:xfrm>
          <a:prstGeom prst="cloud">
            <a:avLst/>
          </a:prstGeom>
          <a:noFill/>
          <a:effectLst>
            <a:softEdge rad="723900"/>
          </a:effectLst>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4141785" y="5619152"/>
            <a:ext cx="3781210"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685391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2">
            <a:extLst>
              <a:ext uri="{BEBA8EAE-BF5A-486C-A8C5-ECC9F3942E4B}">
                <a14:imgProps xmlns:a14="http://schemas.microsoft.com/office/drawing/2010/main">
                  <a14:imgLayer r:embed="rId23">
                    <a14:imgEffect>
                      <a14:brightnessContrast bright="-40000"/>
                    </a14:imgEffect>
                  </a14:imgLayer>
                </a14:imgProps>
              </a:ext>
              <a:ext uri="{28A0092B-C50C-407E-A947-70E740481C1C}">
                <a14:useLocalDpi xmlns:a14="http://schemas.microsoft.com/office/drawing/2010/main" val="0"/>
              </a:ext>
            </a:extLst>
          </a:blip>
          <a:srcRect b="2401"/>
          <a:stretch/>
        </p:blipFill>
        <p:spPr>
          <a:xfrm>
            <a:off x="0" y="0"/>
            <a:ext cx="12192000" cy="6858000"/>
          </a:xfrm>
          <a:prstGeom prst="rect">
            <a:avLst/>
          </a:prstGeom>
        </p:spPr>
      </p:pic>
      <p:sp>
        <p:nvSpPr>
          <p:cNvPr id="2" name="Title Placeholder 1"/>
          <p:cNvSpPr>
            <a:spLocks noGrp="1"/>
          </p:cNvSpPr>
          <p:nvPr>
            <p:ph type="title"/>
          </p:nvPr>
        </p:nvSpPr>
        <p:spPr>
          <a:xfrm>
            <a:off x="545990" y="168603"/>
            <a:ext cx="10972800" cy="571500"/>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609600" y="123444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2960856247"/>
      </p:ext>
    </p:extLst>
  </p:cSld>
  <p:clrMap bg1="lt1" tx1="dk1" bg2="lt2" tx2="dk2" accent1="accent1" accent2="accent2" accent3="accent3" accent4="accent4" accent5="accent5" accent6="accent6" hlink="hlink" folHlink="folHlink"/>
  <p:sldLayoutIdLst>
    <p:sldLayoutId id="2147483669" r:id="rId1"/>
    <p:sldLayoutId id="2147483718" r:id="rId2"/>
    <p:sldLayoutId id="2147483716" r:id="rId3"/>
    <p:sldLayoutId id="2147483717" r:id="rId4"/>
    <p:sldLayoutId id="2147483661" r:id="rId5"/>
    <p:sldLayoutId id="2147483662" r:id="rId6"/>
    <p:sldLayoutId id="2147483663" r:id="rId7"/>
    <p:sldLayoutId id="2147483722" r:id="rId8"/>
    <p:sldLayoutId id="2147483723" r:id="rId9"/>
    <p:sldLayoutId id="2147483726" r:id="rId10"/>
    <p:sldLayoutId id="2147483664" r:id="rId11"/>
    <p:sldLayoutId id="2147483665" r:id="rId12"/>
    <p:sldLayoutId id="2147483666" r:id="rId13"/>
    <p:sldLayoutId id="2147483668" r:id="rId14"/>
    <p:sldLayoutId id="2147483670" r:id="rId15"/>
    <p:sldLayoutId id="2147483671" r:id="rId16"/>
    <p:sldLayoutId id="2147483672" r:id="rId17"/>
    <p:sldLayoutId id="2147483720" r:id="rId18"/>
    <p:sldLayoutId id="2147483721" r:id="rId19"/>
    <p:sldLayoutId id="2147483725" r:id="rId20"/>
  </p:sldLayoutIdLst>
  <p:txStyles>
    <p:titleStyle>
      <a:lvl1pPr algn="ctr" defTabSz="1219170" rtl="0" eaLnBrk="1" latinLnBrk="0" hangingPunct="1">
        <a:spcBef>
          <a:spcPct val="0"/>
        </a:spcBef>
        <a:buNone/>
        <a:defRPr lang="en-CA" sz="3600" b="1" i="0" kern="1200" cap="small" baseline="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92FE6B-E258-AE91-27CB-D63EC71E80CE}"/>
              </a:ext>
            </a:extLst>
          </p:cNvPr>
          <p:cNvSpPr/>
          <p:nvPr/>
        </p:nvSpPr>
        <p:spPr>
          <a:xfrm>
            <a:off x="1426565" y="1722748"/>
            <a:ext cx="9004814" cy="475505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r>
              <a:rPr lang="en-US" sz="4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Week-06:</a:t>
            </a: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Arrays</a:t>
            </a: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Building a Stack</a:t>
            </a:r>
          </a:p>
          <a:p>
            <a:pPr algn="ctr"/>
            <a:r>
              <a:rPr lang="en-US" sz="4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Review</a:t>
            </a:r>
          </a:p>
          <a:p>
            <a:pPr algn="ct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2401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3765"/>
            <a:ext cx="10972800" cy="1143000"/>
          </a:xfrm>
        </p:spPr>
        <p:txBody>
          <a:bodyPr>
            <a:normAutofit fontScale="90000"/>
          </a:bodyPr>
          <a:lstStyle/>
          <a:p>
            <a:r>
              <a:rPr lang="en-CA" dirty="0"/>
              <a:t>I like to think of arrays like an elevator in a very small warehouse</a:t>
            </a:r>
            <a:endParaRPr lang="en-US" dirty="0"/>
          </a:p>
        </p:txBody>
      </p:sp>
      <p:sp>
        <p:nvSpPr>
          <p:cNvPr id="3" name="Content Placeholder 2"/>
          <p:cNvSpPr>
            <a:spLocks noGrp="1"/>
          </p:cNvSpPr>
          <p:nvPr>
            <p:ph idx="1"/>
          </p:nvPr>
        </p:nvSpPr>
        <p:spPr/>
        <p:txBody>
          <a:bodyPr/>
          <a:lstStyle/>
          <a:p>
            <a:pPr marL="0" indent="0">
              <a:buNone/>
            </a:pPr>
            <a:r>
              <a:rPr lang="en-CA" dirty="0" err="1">
                <a:solidFill>
                  <a:schemeClr val="bg1">
                    <a:lumMod val="75000"/>
                  </a:schemeClr>
                </a:solidFill>
              </a:rPr>
              <a:t>int</a:t>
            </a:r>
            <a:r>
              <a:rPr lang="en-CA" dirty="0">
                <a:solidFill>
                  <a:schemeClr val="bg1">
                    <a:lumMod val="75000"/>
                  </a:schemeClr>
                </a:solidFill>
              </a:rPr>
              <a:t> [] marks = new </a:t>
            </a:r>
            <a:r>
              <a:rPr lang="en-CA" dirty="0" err="1">
                <a:solidFill>
                  <a:schemeClr val="bg1">
                    <a:lumMod val="75000"/>
                  </a:schemeClr>
                </a:solidFill>
              </a:rPr>
              <a:t>int</a:t>
            </a:r>
            <a:r>
              <a:rPr lang="en-CA" dirty="0">
                <a:solidFill>
                  <a:schemeClr val="bg1">
                    <a:lumMod val="75000"/>
                  </a:schemeClr>
                </a:solidFill>
              </a:rPr>
              <a:t> [5];</a:t>
            </a:r>
          </a:p>
          <a:p>
            <a:pPr marL="0" indent="0">
              <a:buNone/>
            </a:pPr>
            <a:r>
              <a:rPr lang="en-CA" dirty="0"/>
              <a:t>marks [0] = 17;</a:t>
            </a:r>
            <a:endParaRPr lang="en-US" dirty="0"/>
          </a:p>
        </p:txBody>
      </p:sp>
      <p:sp>
        <p:nvSpPr>
          <p:cNvPr id="4" name="Rectangle 3"/>
          <p:cNvSpPr/>
          <p:nvPr/>
        </p:nvSpPr>
        <p:spPr>
          <a:xfrm>
            <a:off x="7536160" y="1844824"/>
            <a:ext cx="2976331" cy="4752528"/>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Storage type</a:t>
            </a:r>
            <a:r>
              <a:rPr lang="en-CA" sz="2400" b="1">
                <a:effectLst>
                  <a:outerShdw blurRad="38100" dist="38100" dir="2700000" algn="tl">
                    <a:srgbClr val="000000">
                      <a:alpha val="43137"/>
                    </a:srgbClr>
                  </a:outerShdw>
                </a:effectLst>
              </a:rPr>
              <a:t>: int</a:t>
            </a:r>
            <a:endParaRPr lang="en-US" sz="2400" b="1" dirty="0">
              <a:effectLst>
                <a:outerShdw blurRad="38100" dist="38100" dir="2700000" algn="tl">
                  <a:srgbClr val="000000">
                    <a:alpha val="43137"/>
                  </a:srgbClr>
                </a:outerShdw>
              </a:effectLst>
            </a:endParaRPr>
          </a:p>
        </p:txBody>
      </p:sp>
      <p:sp>
        <p:nvSpPr>
          <p:cNvPr id="5" name="Rectangle 4"/>
          <p:cNvSpPr/>
          <p:nvPr/>
        </p:nvSpPr>
        <p:spPr>
          <a:xfrm>
            <a:off x="8823110" y="587044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4</a:t>
            </a:r>
          </a:p>
          <a:p>
            <a:pPr algn="ctr"/>
            <a:endParaRPr lang="en-US" sz="2400" b="1" dirty="0">
              <a:solidFill>
                <a:srgbClr val="00FFFF"/>
              </a:solidFill>
            </a:endParaRPr>
          </a:p>
        </p:txBody>
      </p:sp>
      <p:sp>
        <p:nvSpPr>
          <p:cNvPr id="6" name="Rectangle 5"/>
          <p:cNvSpPr/>
          <p:nvPr/>
        </p:nvSpPr>
        <p:spPr>
          <a:xfrm>
            <a:off x="8823110" y="5085184"/>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3</a:t>
            </a:r>
          </a:p>
          <a:p>
            <a:pPr algn="ctr"/>
            <a:endParaRPr lang="en-US" sz="2400" b="1" dirty="0">
              <a:solidFill>
                <a:srgbClr val="00FFFF"/>
              </a:solidFill>
            </a:endParaRPr>
          </a:p>
        </p:txBody>
      </p:sp>
      <p:sp>
        <p:nvSpPr>
          <p:cNvPr id="7" name="Rectangle 6"/>
          <p:cNvSpPr/>
          <p:nvPr/>
        </p:nvSpPr>
        <p:spPr>
          <a:xfrm>
            <a:off x="8817083" y="4293096"/>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2</a:t>
            </a:r>
          </a:p>
          <a:p>
            <a:pPr algn="ctr"/>
            <a:endParaRPr lang="en-US" sz="2400" b="1" dirty="0">
              <a:solidFill>
                <a:srgbClr val="00FFFF"/>
              </a:solidFill>
            </a:endParaRPr>
          </a:p>
        </p:txBody>
      </p:sp>
      <p:sp>
        <p:nvSpPr>
          <p:cNvPr id="8" name="Rectangle 7"/>
          <p:cNvSpPr/>
          <p:nvPr/>
        </p:nvSpPr>
        <p:spPr>
          <a:xfrm>
            <a:off x="8817083" y="3501008"/>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1</a:t>
            </a:r>
          </a:p>
          <a:p>
            <a:pPr algn="ctr"/>
            <a:endParaRPr lang="en-US" sz="2400" b="1" dirty="0">
              <a:solidFill>
                <a:srgbClr val="00FFFF"/>
              </a:solidFill>
            </a:endParaRPr>
          </a:p>
        </p:txBody>
      </p:sp>
      <p:sp>
        <p:nvSpPr>
          <p:cNvPr id="9" name="Rectangle 8"/>
          <p:cNvSpPr/>
          <p:nvPr/>
        </p:nvSpPr>
        <p:spPr>
          <a:xfrm>
            <a:off x="8797510" y="270892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0</a:t>
            </a:r>
          </a:p>
          <a:p>
            <a:pPr algn="ctr"/>
            <a:endParaRPr lang="en-CA" sz="2400" dirty="0"/>
          </a:p>
        </p:txBody>
      </p:sp>
      <p:sp>
        <p:nvSpPr>
          <p:cNvPr id="10" name="Rectangle 9"/>
          <p:cNvSpPr/>
          <p:nvPr/>
        </p:nvSpPr>
        <p:spPr>
          <a:xfrm>
            <a:off x="7687144" y="2727216"/>
            <a:ext cx="816091" cy="648072"/>
          </a:xfrm>
          <a:prstGeom prst="rect">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F00FF"/>
                </a:solidFill>
                <a:effectLst>
                  <a:outerShdw blurRad="38100" dist="38100" dir="2700000" algn="tl">
                    <a:srgbClr val="000000">
                      <a:alpha val="43137"/>
                    </a:srgbClr>
                  </a:outerShdw>
                </a:effectLst>
              </a:rPr>
              <a:t>17</a:t>
            </a:r>
            <a:endParaRPr lang="en-US" sz="2400" b="1" dirty="0">
              <a:solidFill>
                <a:srgbClr val="FF00FF"/>
              </a:solidFill>
              <a:effectLst>
                <a:outerShdw blurRad="38100" dist="38100" dir="2700000" algn="tl">
                  <a:srgbClr val="000000">
                    <a:alpha val="43137"/>
                  </a:srgbClr>
                </a:outerShdw>
              </a:effectLst>
            </a:endParaRPr>
          </a:p>
        </p:txBody>
      </p:sp>
      <p:sp>
        <p:nvSpPr>
          <p:cNvPr id="13" name="TextBox 12"/>
          <p:cNvSpPr txBox="1"/>
          <p:nvPr/>
        </p:nvSpPr>
        <p:spPr>
          <a:xfrm>
            <a:off x="9336602" y="2973205"/>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17</a:t>
            </a:r>
            <a:endParaRPr lang="en-US" sz="2400" b="1" dirty="0">
              <a:solidFill>
                <a:srgbClr val="FF00FF"/>
              </a:solidFill>
              <a:effectLst>
                <a:outerShdw blurRad="38100" dist="38100" dir="2700000" algn="tl">
                  <a:srgbClr val="000000">
                    <a:alpha val="43137"/>
                  </a:srgbClr>
                </a:outerShdw>
              </a:effectLst>
            </a:endParaRPr>
          </a:p>
        </p:txBody>
      </p:sp>
      <p:cxnSp>
        <p:nvCxnSpPr>
          <p:cNvPr id="15" name="Straight Arrow Connector 14"/>
          <p:cNvCxnSpPr/>
          <p:nvPr/>
        </p:nvCxnSpPr>
        <p:spPr>
          <a:xfrm>
            <a:off x="8304245" y="3157871"/>
            <a:ext cx="864096" cy="0"/>
          </a:xfrm>
          <a:prstGeom prst="straightConnector1">
            <a:avLst/>
          </a:prstGeom>
          <a:ln w="41275">
            <a:solidFill>
              <a:schemeClr val="bg1"/>
            </a:solidFill>
            <a:tailEnd type="arrow"/>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39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hlink"/>
                                      </p:to>
                                    </p:animClr>
                                  </p:childTnLst>
                                </p:cTn>
                              </p:par>
                            </p:childTnLst>
                          </p:cTn>
                        </p:par>
                        <p:par>
                          <p:cTn id="7" fill="hold">
                            <p:stCondLst>
                              <p:cond delay="500"/>
                            </p:stCondLst>
                            <p:childTnLst>
                              <p:par>
                                <p:cTn id="8" presetID="47"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par>
                          <p:cTn id="23" fill="hold">
                            <p:stCondLst>
                              <p:cond delay="2500"/>
                            </p:stCondLst>
                            <p:childTnLst>
                              <p:par>
                                <p:cTn id="24" presetID="14" presetClass="exit" presetSubtype="10" fill="hold" nodeType="afterEffect">
                                  <p:stCondLst>
                                    <p:cond delay="0"/>
                                  </p:stCondLst>
                                  <p:childTnLst>
                                    <p:animEffect transition="out" filter="randombar(horizontal)">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par>
                          <p:cTn id="27" fill="hold">
                            <p:stCondLst>
                              <p:cond delay="3000"/>
                            </p:stCondLst>
                            <p:childTnLst>
                              <p:par>
                                <p:cTn id="28" presetID="14" presetClass="exit" presetSubtype="10" fill="hold" grpId="1" nodeType="afterEffect">
                                  <p:stCondLst>
                                    <p:cond delay="0"/>
                                  </p:stCondLst>
                                  <p:childTnLst>
                                    <p:animEffect transition="out" filter="randombar(horizontal)">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3765"/>
            <a:ext cx="10972800" cy="1143000"/>
          </a:xfrm>
        </p:spPr>
        <p:txBody>
          <a:bodyPr>
            <a:normAutofit fontScale="90000"/>
          </a:bodyPr>
          <a:lstStyle/>
          <a:p>
            <a:r>
              <a:rPr lang="en-CA" dirty="0"/>
              <a:t>I like to think of arrays like an elevator in a very small warehouse</a:t>
            </a:r>
            <a:endParaRPr lang="en-US" dirty="0"/>
          </a:p>
        </p:txBody>
      </p:sp>
      <p:sp>
        <p:nvSpPr>
          <p:cNvPr id="3" name="Content Placeholder 2"/>
          <p:cNvSpPr>
            <a:spLocks noGrp="1"/>
          </p:cNvSpPr>
          <p:nvPr>
            <p:ph idx="1"/>
          </p:nvPr>
        </p:nvSpPr>
        <p:spPr/>
        <p:txBody>
          <a:bodyPr/>
          <a:lstStyle/>
          <a:p>
            <a:pPr marL="0" indent="0">
              <a:buNone/>
            </a:pPr>
            <a:r>
              <a:rPr lang="en-CA" dirty="0" err="1">
                <a:solidFill>
                  <a:schemeClr val="bg1">
                    <a:lumMod val="75000"/>
                  </a:schemeClr>
                </a:solidFill>
              </a:rPr>
              <a:t>int</a:t>
            </a:r>
            <a:r>
              <a:rPr lang="en-CA" dirty="0">
                <a:solidFill>
                  <a:schemeClr val="bg1">
                    <a:lumMod val="75000"/>
                  </a:schemeClr>
                </a:solidFill>
              </a:rPr>
              <a:t> [] marks = new </a:t>
            </a:r>
            <a:r>
              <a:rPr lang="en-CA" dirty="0" err="1">
                <a:solidFill>
                  <a:schemeClr val="bg1">
                    <a:lumMod val="75000"/>
                  </a:schemeClr>
                </a:solidFill>
              </a:rPr>
              <a:t>int</a:t>
            </a:r>
            <a:r>
              <a:rPr lang="en-CA" dirty="0">
                <a:solidFill>
                  <a:schemeClr val="bg1">
                    <a:lumMod val="75000"/>
                  </a:schemeClr>
                </a:solidFill>
              </a:rPr>
              <a:t> [5];</a:t>
            </a:r>
          </a:p>
          <a:p>
            <a:pPr marL="0" indent="0">
              <a:buNone/>
            </a:pPr>
            <a:r>
              <a:rPr lang="en-CA" dirty="0">
                <a:solidFill>
                  <a:schemeClr val="bg1">
                    <a:lumMod val="75000"/>
                  </a:schemeClr>
                </a:solidFill>
              </a:rPr>
              <a:t>marks [0] = 17;</a:t>
            </a:r>
          </a:p>
          <a:p>
            <a:pPr marL="0" indent="0">
              <a:buNone/>
            </a:pPr>
            <a:r>
              <a:rPr lang="en-CA" dirty="0"/>
              <a:t>marks [2] = 43;</a:t>
            </a:r>
            <a:endParaRPr lang="en-US" dirty="0"/>
          </a:p>
        </p:txBody>
      </p:sp>
      <p:sp>
        <p:nvSpPr>
          <p:cNvPr id="4" name="Rectangle 3"/>
          <p:cNvSpPr/>
          <p:nvPr/>
        </p:nvSpPr>
        <p:spPr>
          <a:xfrm>
            <a:off x="7536160" y="1844824"/>
            <a:ext cx="2976331" cy="4752528"/>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Storage type</a:t>
            </a:r>
            <a:r>
              <a:rPr lang="en-CA" sz="2400" b="1">
                <a:effectLst>
                  <a:outerShdw blurRad="38100" dist="38100" dir="2700000" algn="tl">
                    <a:srgbClr val="000000">
                      <a:alpha val="43137"/>
                    </a:srgbClr>
                  </a:outerShdw>
                </a:effectLst>
              </a:rPr>
              <a:t>: int</a:t>
            </a:r>
            <a:endParaRPr lang="en-US" sz="2400" b="1" dirty="0">
              <a:effectLst>
                <a:outerShdw blurRad="38100" dist="38100" dir="2700000" algn="tl">
                  <a:srgbClr val="000000">
                    <a:alpha val="43137"/>
                  </a:srgbClr>
                </a:outerShdw>
              </a:effectLst>
            </a:endParaRPr>
          </a:p>
        </p:txBody>
      </p:sp>
      <p:sp>
        <p:nvSpPr>
          <p:cNvPr id="5" name="Rectangle 4"/>
          <p:cNvSpPr/>
          <p:nvPr/>
        </p:nvSpPr>
        <p:spPr>
          <a:xfrm>
            <a:off x="8823110" y="587044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4</a:t>
            </a:r>
          </a:p>
          <a:p>
            <a:pPr algn="ctr"/>
            <a:endParaRPr lang="en-US" sz="2400" b="1" dirty="0">
              <a:solidFill>
                <a:srgbClr val="00FFFF"/>
              </a:solidFill>
            </a:endParaRPr>
          </a:p>
        </p:txBody>
      </p:sp>
      <p:sp>
        <p:nvSpPr>
          <p:cNvPr id="6" name="Rectangle 5"/>
          <p:cNvSpPr/>
          <p:nvPr/>
        </p:nvSpPr>
        <p:spPr>
          <a:xfrm>
            <a:off x="8823110" y="5085184"/>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3</a:t>
            </a:r>
          </a:p>
          <a:p>
            <a:pPr algn="ctr"/>
            <a:endParaRPr lang="en-US" sz="2400" b="1" dirty="0">
              <a:solidFill>
                <a:srgbClr val="00FFFF"/>
              </a:solidFill>
            </a:endParaRPr>
          </a:p>
        </p:txBody>
      </p:sp>
      <p:sp>
        <p:nvSpPr>
          <p:cNvPr id="7" name="Rectangle 6"/>
          <p:cNvSpPr/>
          <p:nvPr/>
        </p:nvSpPr>
        <p:spPr>
          <a:xfrm>
            <a:off x="8817083" y="4293096"/>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2</a:t>
            </a:r>
          </a:p>
          <a:p>
            <a:pPr algn="ctr"/>
            <a:endParaRPr lang="en-US" sz="2400" b="1" dirty="0">
              <a:solidFill>
                <a:srgbClr val="00FFFF"/>
              </a:solidFill>
            </a:endParaRPr>
          </a:p>
        </p:txBody>
      </p:sp>
      <p:sp>
        <p:nvSpPr>
          <p:cNvPr id="8" name="Rectangle 7"/>
          <p:cNvSpPr/>
          <p:nvPr/>
        </p:nvSpPr>
        <p:spPr>
          <a:xfrm>
            <a:off x="8817083" y="3501008"/>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1</a:t>
            </a:r>
          </a:p>
          <a:p>
            <a:pPr algn="ctr"/>
            <a:endParaRPr lang="en-US" sz="2400" b="1" dirty="0">
              <a:solidFill>
                <a:srgbClr val="00FFFF"/>
              </a:solidFill>
            </a:endParaRPr>
          </a:p>
        </p:txBody>
      </p:sp>
      <p:sp>
        <p:nvSpPr>
          <p:cNvPr id="9" name="Rectangle 8"/>
          <p:cNvSpPr/>
          <p:nvPr/>
        </p:nvSpPr>
        <p:spPr>
          <a:xfrm>
            <a:off x="8797510" y="270892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0</a:t>
            </a:r>
          </a:p>
          <a:p>
            <a:pPr algn="ctr"/>
            <a:endParaRPr lang="en-CA" sz="2400" dirty="0"/>
          </a:p>
        </p:txBody>
      </p:sp>
      <p:sp>
        <p:nvSpPr>
          <p:cNvPr id="10" name="Rectangle 9"/>
          <p:cNvSpPr/>
          <p:nvPr/>
        </p:nvSpPr>
        <p:spPr>
          <a:xfrm>
            <a:off x="7710824" y="4293096"/>
            <a:ext cx="816091" cy="648072"/>
          </a:xfrm>
          <a:prstGeom prst="rect">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rgbClr val="FF00FF"/>
                </a:solidFill>
                <a:effectLst>
                  <a:outerShdw blurRad="38100" dist="38100" dir="2700000" algn="tl">
                    <a:srgbClr val="000000">
                      <a:alpha val="43137"/>
                    </a:srgbClr>
                  </a:outerShdw>
                </a:effectLst>
              </a:rPr>
              <a:t>43</a:t>
            </a:r>
            <a:endParaRPr lang="en-US" sz="2400" b="1" dirty="0">
              <a:solidFill>
                <a:srgbClr val="FF00FF"/>
              </a:solidFill>
              <a:effectLst>
                <a:outerShdw blurRad="38100" dist="38100" dir="2700000" algn="tl">
                  <a:srgbClr val="000000">
                    <a:alpha val="43137"/>
                  </a:srgbClr>
                </a:outerShdw>
              </a:effectLst>
            </a:endParaRPr>
          </a:p>
        </p:txBody>
      </p:sp>
      <p:sp>
        <p:nvSpPr>
          <p:cNvPr id="13" name="TextBox 12"/>
          <p:cNvSpPr txBox="1"/>
          <p:nvPr/>
        </p:nvSpPr>
        <p:spPr>
          <a:xfrm>
            <a:off x="9336602" y="4547841"/>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43</a:t>
            </a:r>
            <a:endParaRPr lang="en-US" sz="2400" b="1" dirty="0">
              <a:solidFill>
                <a:srgbClr val="FF00FF"/>
              </a:solidFill>
              <a:effectLst>
                <a:outerShdw blurRad="38100" dist="38100" dir="2700000" algn="tl">
                  <a:srgbClr val="000000">
                    <a:alpha val="43137"/>
                  </a:srgbClr>
                </a:outerShdw>
              </a:effectLst>
            </a:endParaRPr>
          </a:p>
        </p:txBody>
      </p:sp>
      <p:cxnSp>
        <p:nvCxnSpPr>
          <p:cNvPr id="15" name="Straight Arrow Connector 14"/>
          <p:cNvCxnSpPr/>
          <p:nvPr/>
        </p:nvCxnSpPr>
        <p:spPr>
          <a:xfrm>
            <a:off x="8365461" y="4700136"/>
            <a:ext cx="864096" cy="0"/>
          </a:xfrm>
          <a:prstGeom prst="straightConnector1">
            <a:avLst/>
          </a:prstGeom>
          <a:ln w="41275">
            <a:solidFill>
              <a:schemeClr val="bg1"/>
            </a:solidFill>
            <a:tailEnd type="arrow"/>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336602" y="2975448"/>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17</a:t>
            </a:r>
            <a:endParaRPr lang="en-US" sz="2400" b="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3033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2" end="2"/>
                                            </p:txEl>
                                          </p:spTgt>
                                        </p:tgtEl>
                                        <p:attrNameLst>
                                          <p:attrName>style.color</p:attrName>
                                        </p:attrNameLst>
                                      </p:cBhvr>
                                      <p:to>
                                        <a:schemeClr val="hlink"/>
                                      </p:to>
                                    </p:animClr>
                                  </p:childTnLst>
                                </p:cTn>
                              </p:par>
                            </p:childTnLst>
                          </p:cTn>
                        </p:par>
                        <p:par>
                          <p:cTn id="7" fill="hold">
                            <p:stCondLst>
                              <p:cond delay="500"/>
                            </p:stCondLst>
                            <p:childTnLst>
                              <p:par>
                                <p:cTn id="8" presetID="47"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par>
                          <p:cTn id="23" fill="hold">
                            <p:stCondLst>
                              <p:cond delay="2500"/>
                            </p:stCondLst>
                            <p:childTnLst>
                              <p:par>
                                <p:cTn id="24" presetID="14" presetClass="exit" presetSubtype="10" fill="hold" nodeType="afterEffect">
                                  <p:stCondLst>
                                    <p:cond delay="0"/>
                                  </p:stCondLst>
                                  <p:childTnLst>
                                    <p:animEffect transition="out" filter="randombar(horizontal)">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par>
                          <p:cTn id="27" fill="hold">
                            <p:stCondLst>
                              <p:cond delay="3000"/>
                            </p:stCondLst>
                            <p:childTnLst>
                              <p:par>
                                <p:cTn id="28" presetID="14" presetClass="exit" presetSubtype="10" fill="hold" grpId="1" nodeType="afterEffect">
                                  <p:stCondLst>
                                    <p:cond delay="0"/>
                                  </p:stCondLst>
                                  <p:childTnLst>
                                    <p:animEffect transition="out" filter="randombar(horizontal)">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3765"/>
            <a:ext cx="10972800" cy="1143000"/>
          </a:xfrm>
        </p:spPr>
        <p:txBody>
          <a:bodyPr>
            <a:normAutofit fontScale="90000"/>
          </a:bodyPr>
          <a:lstStyle/>
          <a:p>
            <a:r>
              <a:rPr lang="en-CA" dirty="0"/>
              <a:t>I like to think of arrays like an elevator in a very small warehouse</a:t>
            </a:r>
            <a:endParaRPr lang="en-US" dirty="0"/>
          </a:p>
        </p:txBody>
      </p:sp>
      <p:sp>
        <p:nvSpPr>
          <p:cNvPr id="3" name="Content Placeholder 2"/>
          <p:cNvSpPr>
            <a:spLocks noGrp="1"/>
          </p:cNvSpPr>
          <p:nvPr>
            <p:ph idx="1"/>
          </p:nvPr>
        </p:nvSpPr>
        <p:spPr/>
        <p:txBody>
          <a:bodyPr/>
          <a:lstStyle/>
          <a:p>
            <a:pPr marL="0" indent="0">
              <a:buNone/>
            </a:pPr>
            <a:r>
              <a:rPr lang="en-CA" dirty="0" err="1">
                <a:solidFill>
                  <a:schemeClr val="bg1">
                    <a:lumMod val="75000"/>
                  </a:schemeClr>
                </a:solidFill>
              </a:rPr>
              <a:t>int</a:t>
            </a:r>
            <a:r>
              <a:rPr lang="en-CA" dirty="0">
                <a:solidFill>
                  <a:schemeClr val="bg1">
                    <a:lumMod val="75000"/>
                  </a:schemeClr>
                </a:solidFill>
              </a:rPr>
              <a:t> [] marks = new </a:t>
            </a:r>
            <a:r>
              <a:rPr lang="en-CA" dirty="0" err="1">
                <a:solidFill>
                  <a:schemeClr val="bg1">
                    <a:lumMod val="75000"/>
                  </a:schemeClr>
                </a:solidFill>
              </a:rPr>
              <a:t>int</a:t>
            </a:r>
            <a:r>
              <a:rPr lang="en-CA" dirty="0">
                <a:solidFill>
                  <a:schemeClr val="bg1">
                    <a:lumMod val="75000"/>
                  </a:schemeClr>
                </a:solidFill>
              </a:rPr>
              <a:t> [5];</a:t>
            </a:r>
          </a:p>
          <a:p>
            <a:pPr marL="0" indent="0">
              <a:buNone/>
            </a:pPr>
            <a:r>
              <a:rPr lang="en-CA" dirty="0">
                <a:solidFill>
                  <a:schemeClr val="bg1">
                    <a:lumMod val="75000"/>
                  </a:schemeClr>
                </a:solidFill>
              </a:rPr>
              <a:t>marks [0] = 17;</a:t>
            </a:r>
          </a:p>
          <a:p>
            <a:pPr marL="0" indent="0">
              <a:buNone/>
            </a:pPr>
            <a:r>
              <a:rPr lang="en-CA" dirty="0">
                <a:solidFill>
                  <a:schemeClr val="bg1">
                    <a:lumMod val="75000"/>
                  </a:schemeClr>
                </a:solidFill>
              </a:rPr>
              <a:t>marks [2] = 43;</a:t>
            </a:r>
          </a:p>
          <a:p>
            <a:pPr marL="0" indent="0">
              <a:buNone/>
            </a:pPr>
            <a:r>
              <a:rPr lang="en-CA" dirty="0"/>
              <a:t>marks [4] = 72;</a:t>
            </a:r>
            <a:endParaRPr lang="en-US" dirty="0"/>
          </a:p>
        </p:txBody>
      </p:sp>
      <p:sp>
        <p:nvSpPr>
          <p:cNvPr id="4" name="Rectangle 3"/>
          <p:cNvSpPr/>
          <p:nvPr/>
        </p:nvSpPr>
        <p:spPr>
          <a:xfrm>
            <a:off x="7536160" y="1844824"/>
            <a:ext cx="2976331" cy="4752528"/>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Storage type</a:t>
            </a:r>
            <a:r>
              <a:rPr lang="en-CA" sz="2400" b="1">
                <a:effectLst>
                  <a:outerShdw blurRad="38100" dist="38100" dir="2700000" algn="tl">
                    <a:srgbClr val="000000">
                      <a:alpha val="43137"/>
                    </a:srgbClr>
                  </a:outerShdw>
                </a:effectLst>
              </a:rPr>
              <a:t>: int</a:t>
            </a:r>
            <a:endParaRPr lang="en-US" sz="2400" b="1" dirty="0">
              <a:effectLst>
                <a:outerShdw blurRad="38100" dist="38100" dir="2700000" algn="tl">
                  <a:srgbClr val="000000">
                    <a:alpha val="43137"/>
                  </a:srgbClr>
                </a:outerShdw>
              </a:effectLst>
            </a:endParaRPr>
          </a:p>
        </p:txBody>
      </p:sp>
      <p:sp>
        <p:nvSpPr>
          <p:cNvPr id="5" name="Rectangle 4"/>
          <p:cNvSpPr/>
          <p:nvPr/>
        </p:nvSpPr>
        <p:spPr>
          <a:xfrm>
            <a:off x="8823110" y="587044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4</a:t>
            </a:r>
          </a:p>
          <a:p>
            <a:pPr algn="ctr"/>
            <a:endParaRPr lang="en-US" sz="2400" b="1" dirty="0">
              <a:solidFill>
                <a:srgbClr val="00FFFF"/>
              </a:solidFill>
            </a:endParaRPr>
          </a:p>
        </p:txBody>
      </p:sp>
      <p:sp>
        <p:nvSpPr>
          <p:cNvPr id="6" name="Rectangle 5"/>
          <p:cNvSpPr/>
          <p:nvPr/>
        </p:nvSpPr>
        <p:spPr>
          <a:xfrm>
            <a:off x="8823110" y="5085184"/>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3</a:t>
            </a:r>
          </a:p>
          <a:p>
            <a:pPr algn="ctr"/>
            <a:endParaRPr lang="en-US" sz="2400" b="1" dirty="0">
              <a:solidFill>
                <a:srgbClr val="00FFFF"/>
              </a:solidFill>
            </a:endParaRPr>
          </a:p>
        </p:txBody>
      </p:sp>
      <p:sp>
        <p:nvSpPr>
          <p:cNvPr id="7" name="Rectangle 6"/>
          <p:cNvSpPr/>
          <p:nvPr/>
        </p:nvSpPr>
        <p:spPr>
          <a:xfrm>
            <a:off x="8817083" y="4293096"/>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2</a:t>
            </a:r>
          </a:p>
          <a:p>
            <a:pPr algn="ctr"/>
            <a:endParaRPr lang="en-US" sz="2400" b="1" dirty="0">
              <a:solidFill>
                <a:srgbClr val="00FFFF"/>
              </a:solidFill>
            </a:endParaRPr>
          </a:p>
        </p:txBody>
      </p:sp>
      <p:sp>
        <p:nvSpPr>
          <p:cNvPr id="8" name="Rectangle 7"/>
          <p:cNvSpPr/>
          <p:nvPr/>
        </p:nvSpPr>
        <p:spPr>
          <a:xfrm>
            <a:off x="8817083" y="3501008"/>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1</a:t>
            </a:r>
          </a:p>
          <a:p>
            <a:pPr algn="ctr"/>
            <a:endParaRPr lang="en-US" sz="2400" b="1" dirty="0">
              <a:solidFill>
                <a:srgbClr val="00FFFF"/>
              </a:solidFill>
            </a:endParaRPr>
          </a:p>
        </p:txBody>
      </p:sp>
      <p:sp>
        <p:nvSpPr>
          <p:cNvPr id="9" name="Rectangle 8"/>
          <p:cNvSpPr/>
          <p:nvPr/>
        </p:nvSpPr>
        <p:spPr>
          <a:xfrm>
            <a:off x="8797510" y="270892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0</a:t>
            </a:r>
          </a:p>
          <a:p>
            <a:pPr algn="ctr"/>
            <a:endParaRPr lang="en-CA" sz="2400" dirty="0"/>
          </a:p>
        </p:txBody>
      </p:sp>
      <p:sp>
        <p:nvSpPr>
          <p:cNvPr id="10" name="Rectangle 9"/>
          <p:cNvSpPr/>
          <p:nvPr/>
        </p:nvSpPr>
        <p:spPr>
          <a:xfrm>
            <a:off x="7710824" y="5870440"/>
            <a:ext cx="816091" cy="648072"/>
          </a:xfrm>
          <a:prstGeom prst="rect">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solidFill>
                  <a:srgbClr val="FF00FF"/>
                </a:solidFill>
                <a:effectLst>
                  <a:outerShdw blurRad="38100" dist="38100" dir="2700000" algn="tl">
                    <a:srgbClr val="000000">
                      <a:alpha val="43137"/>
                    </a:srgbClr>
                  </a:outerShdw>
                </a:effectLst>
              </a:rPr>
              <a:t>72</a:t>
            </a:r>
            <a:endParaRPr lang="en-US" sz="2400" b="1" dirty="0">
              <a:solidFill>
                <a:srgbClr val="FF00FF"/>
              </a:solidFill>
              <a:effectLst>
                <a:outerShdw blurRad="38100" dist="38100" dir="2700000" algn="tl">
                  <a:srgbClr val="000000">
                    <a:alpha val="43137"/>
                  </a:srgbClr>
                </a:outerShdw>
              </a:effectLst>
            </a:endParaRPr>
          </a:p>
        </p:txBody>
      </p:sp>
      <p:sp>
        <p:nvSpPr>
          <p:cNvPr id="13" name="TextBox 12"/>
          <p:cNvSpPr txBox="1"/>
          <p:nvPr/>
        </p:nvSpPr>
        <p:spPr>
          <a:xfrm>
            <a:off x="9356176" y="6149181"/>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72</a:t>
            </a:r>
            <a:endParaRPr lang="en-US" sz="2400" b="1" dirty="0">
              <a:solidFill>
                <a:srgbClr val="FF00FF"/>
              </a:solidFill>
              <a:effectLst>
                <a:outerShdw blurRad="38100" dist="38100" dir="2700000" algn="tl">
                  <a:srgbClr val="000000">
                    <a:alpha val="43137"/>
                  </a:srgbClr>
                </a:outerShdw>
              </a:effectLst>
            </a:endParaRPr>
          </a:p>
        </p:txBody>
      </p:sp>
      <p:cxnSp>
        <p:nvCxnSpPr>
          <p:cNvPr id="15" name="Straight Arrow Connector 14"/>
          <p:cNvCxnSpPr/>
          <p:nvPr/>
        </p:nvCxnSpPr>
        <p:spPr>
          <a:xfrm>
            <a:off x="8391061" y="6194476"/>
            <a:ext cx="864096" cy="0"/>
          </a:xfrm>
          <a:prstGeom prst="straightConnector1">
            <a:avLst/>
          </a:prstGeom>
          <a:ln w="41275">
            <a:solidFill>
              <a:schemeClr val="bg1"/>
            </a:solidFill>
            <a:tailEnd type="arrow"/>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336602" y="2975448"/>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17</a:t>
            </a:r>
            <a:endParaRPr lang="en-US" sz="2400" b="1" dirty="0">
              <a:solidFill>
                <a:srgbClr val="FF00FF"/>
              </a:solidFill>
              <a:effectLst>
                <a:outerShdw blurRad="38100" dist="38100" dir="2700000" algn="tl">
                  <a:srgbClr val="000000">
                    <a:alpha val="43137"/>
                  </a:srgbClr>
                </a:outerShdw>
              </a:effectLst>
            </a:endParaRPr>
          </a:p>
        </p:txBody>
      </p:sp>
      <p:sp>
        <p:nvSpPr>
          <p:cNvPr id="16" name="TextBox 15"/>
          <p:cNvSpPr txBox="1"/>
          <p:nvPr/>
        </p:nvSpPr>
        <p:spPr>
          <a:xfrm>
            <a:off x="9362202" y="4571837"/>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43</a:t>
            </a:r>
            <a:endParaRPr lang="en-US" sz="2400" b="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7475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chemeClr val="hlink"/>
                                      </p:to>
                                    </p:animClr>
                                  </p:childTnLst>
                                </p:cTn>
                              </p:par>
                            </p:childTnLst>
                          </p:cTn>
                        </p:par>
                        <p:par>
                          <p:cTn id="7" fill="hold">
                            <p:stCondLst>
                              <p:cond delay="500"/>
                            </p:stCondLst>
                            <p:childTnLst>
                              <p:par>
                                <p:cTn id="8" presetID="47"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par>
                          <p:cTn id="23" fill="hold">
                            <p:stCondLst>
                              <p:cond delay="2500"/>
                            </p:stCondLst>
                            <p:childTnLst>
                              <p:par>
                                <p:cTn id="24" presetID="14" presetClass="exit" presetSubtype="10" fill="hold" nodeType="afterEffect">
                                  <p:stCondLst>
                                    <p:cond delay="0"/>
                                  </p:stCondLst>
                                  <p:childTnLst>
                                    <p:animEffect transition="out" filter="randombar(horizontal)">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par>
                          <p:cTn id="27" fill="hold">
                            <p:stCondLst>
                              <p:cond delay="3000"/>
                            </p:stCondLst>
                            <p:childTnLst>
                              <p:par>
                                <p:cTn id="28" presetID="14" presetClass="exit" presetSubtype="10" fill="hold" grpId="1" nodeType="afterEffect">
                                  <p:stCondLst>
                                    <p:cond delay="0"/>
                                  </p:stCondLst>
                                  <p:childTnLst>
                                    <p:animEffect transition="out" filter="randombar(horizontal)">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3765"/>
            <a:ext cx="10972800" cy="1143000"/>
          </a:xfrm>
        </p:spPr>
        <p:txBody>
          <a:bodyPr>
            <a:normAutofit fontScale="90000"/>
          </a:bodyPr>
          <a:lstStyle/>
          <a:p>
            <a:r>
              <a:rPr lang="en-CA" dirty="0"/>
              <a:t>I like to think of arrays like an elevator in a very small warehouse</a:t>
            </a:r>
            <a:endParaRPr lang="en-US" dirty="0"/>
          </a:p>
        </p:txBody>
      </p:sp>
      <p:sp>
        <p:nvSpPr>
          <p:cNvPr id="3" name="Content Placeholder 2"/>
          <p:cNvSpPr>
            <a:spLocks noGrp="1"/>
          </p:cNvSpPr>
          <p:nvPr>
            <p:ph idx="1"/>
          </p:nvPr>
        </p:nvSpPr>
        <p:spPr/>
        <p:txBody>
          <a:bodyPr/>
          <a:lstStyle/>
          <a:p>
            <a:pPr marL="0" indent="0">
              <a:buNone/>
            </a:pPr>
            <a:r>
              <a:rPr lang="en-CA" dirty="0" err="1">
                <a:solidFill>
                  <a:schemeClr val="bg1">
                    <a:lumMod val="75000"/>
                  </a:schemeClr>
                </a:solidFill>
              </a:rPr>
              <a:t>int</a:t>
            </a:r>
            <a:r>
              <a:rPr lang="en-CA" dirty="0">
                <a:solidFill>
                  <a:schemeClr val="bg1">
                    <a:lumMod val="75000"/>
                  </a:schemeClr>
                </a:solidFill>
              </a:rPr>
              <a:t> [] marks = new </a:t>
            </a:r>
            <a:r>
              <a:rPr lang="en-CA" dirty="0" err="1">
                <a:solidFill>
                  <a:schemeClr val="bg1">
                    <a:lumMod val="75000"/>
                  </a:schemeClr>
                </a:solidFill>
              </a:rPr>
              <a:t>int</a:t>
            </a:r>
            <a:r>
              <a:rPr lang="en-CA" dirty="0">
                <a:solidFill>
                  <a:schemeClr val="bg1">
                    <a:lumMod val="75000"/>
                  </a:schemeClr>
                </a:solidFill>
              </a:rPr>
              <a:t> [5];</a:t>
            </a:r>
          </a:p>
          <a:p>
            <a:pPr marL="0" indent="0">
              <a:buNone/>
            </a:pPr>
            <a:r>
              <a:rPr lang="en-CA" dirty="0">
                <a:solidFill>
                  <a:schemeClr val="bg1">
                    <a:lumMod val="75000"/>
                  </a:schemeClr>
                </a:solidFill>
              </a:rPr>
              <a:t>marks [0] = 17;</a:t>
            </a:r>
          </a:p>
          <a:p>
            <a:pPr marL="0" indent="0">
              <a:buNone/>
            </a:pPr>
            <a:r>
              <a:rPr lang="en-CA" dirty="0">
                <a:solidFill>
                  <a:schemeClr val="bg1">
                    <a:lumMod val="75000"/>
                  </a:schemeClr>
                </a:solidFill>
              </a:rPr>
              <a:t>marks [2] = 43;</a:t>
            </a:r>
          </a:p>
          <a:p>
            <a:pPr marL="0" indent="0">
              <a:buNone/>
            </a:pPr>
            <a:r>
              <a:rPr lang="en-CA" dirty="0">
                <a:solidFill>
                  <a:schemeClr val="bg1">
                    <a:lumMod val="75000"/>
                  </a:schemeClr>
                </a:solidFill>
              </a:rPr>
              <a:t>marks [4] = 72;</a:t>
            </a:r>
          </a:p>
          <a:p>
            <a:pPr marL="0" indent="0">
              <a:buNone/>
            </a:pPr>
            <a:r>
              <a:rPr lang="en-CA" dirty="0" err="1"/>
              <a:t>int</a:t>
            </a:r>
            <a:r>
              <a:rPr lang="en-CA" dirty="0"/>
              <a:t> a = marks [2];</a:t>
            </a:r>
            <a:endParaRPr lang="en-US" dirty="0"/>
          </a:p>
        </p:txBody>
      </p:sp>
      <p:sp>
        <p:nvSpPr>
          <p:cNvPr id="4" name="Rectangle 3"/>
          <p:cNvSpPr/>
          <p:nvPr/>
        </p:nvSpPr>
        <p:spPr>
          <a:xfrm>
            <a:off x="7536160" y="1844824"/>
            <a:ext cx="2976331" cy="4752528"/>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Storage type</a:t>
            </a:r>
            <a:r>
              <a:rPr lang="en-CA" sz="2400" b="1">
                <a:effectLst>
                  <a:outerShdw blurRad="38100" dist="38100" dir="2700000" algn="tl">
                    <a:srgbClr val="000000">
                      <a:alpha val="43137"/>
                    </a:srgbClr>
                  </a:outerShdw>
                </a:effectLst>
              </a:rPr>
              <a:t>: int</a:t>
            </a:r>
            <a:endParaRPr lang="en-US" sz="2400" b="1" dirty="0">
              <a:effectLst>
                <a:outerShdw blurRad="38100" dist="38100" dir="2700000" algn="tl">
                  <a:srgbClr val="000000">
                    <a:alpha val="43137"/>
                  </a:srgbClr>
                </a:outerShdw>
              </a:effectLst>
            </a:endParaRPr>
          </a:p>
        </p:txBody>
      </p:sp>
      <p:sp>
        <p:nvSpPr>
          <p:cNvPr id="5" name="Rectangle 4"/>
          <p:cNvSpPr/>
          <p:nvPr/>
        </p:nvSpPr>
        <p:spPr>
          <a:xfrm>
            <a:off x="8823110" y="587044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4</a:t>
            </a:r>
          </a:p>
          <a:p>
            <a:pPr algn="ctr"/>
            <a:endParaRPr lang="en-US" sz="2400" b="1" dirty="0">
              <a:solidFill>
                <a:srgbClr val="00FFFF"/>
              </a:solidFill>
            </a:endParaRPr>
          </a:p>
        </p:txBody>
      </p:sp>
      <p:sp>
        <p:nvSpPr>
          <p:cNvPr id="6" name="Rectangle 5"/>
          <p:cNvSpPr/>
          <p:nvPr/>
        </p:nvSpPr>
        <p:spPr>
          <a:xfrm>
            <a:off x="8823110" y="5085184"/>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3</a:t>
            </a:r>
          </a:p>
          <a:p>
            <a:pPr algn="ctr"/>
            <a:endParaRPr lang="en-US" sz="2400" b="1" dirty="0">
              <a:solidFill>
                <a:srgbClr val="00FFFF"/>
              </a:solidFill>
            </a:endParaRPr>
          </a:p>
        </p:txBody>
      </p:sp>
      <p:sp>
        <p:nvSpPr>
          <p:cNvPr id="7" name="Rectangle 6"/>
          <p:cNvSpPr/>
          <p:nvPr/>
        </p:nvSpPr>
        <p:spPr>
          <a:xfrm>
            <a:off x="8817083" y="4293096"/>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2</a:t>
            </a:r>
          </a:p>
          <a:p>
            <a:pPr algn="ctr"/>
            <a:endParaRPr lang="en-US" sz="2400" b="1" dirty="0">
              <a:solidFill>
                <a:srgbClr val="00FFFF"/>
              </a:solidFill>
            </a:endParaRPr>
          </a:p>
        </p:txBody>
      </p:sp>
      <p:sp>
        <p:nvSpPr>
          <p:cNvPr id="8" name="Rectangle 7"/>
          <p:cNvSpPr/>
          <p:nvPr/>
        </p:nvSpPr>
        <p:spPr>
          <a:xfrm>
            <a:off x="8817083" y="3501008"/>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1</a:t>
            </a:r>
          </a:p>
          <a:p>
            <a:pPr algn="ctr"/>
            <a:endParaRPr lang="en-US" sz="2400" b="1" dirty="0">
              <a:solidFill>
                <a:srgbClr val="00FFFF"/>
              </a:solidFill>
            </a:endParaRPr>
          </a:p>
        </p:txBody>
      </p:sp>
      <p:sp>
        <p:nvSpPr>
          <p:cNvPr id="9" name="Rectangle 8"/>
          <p:cNvSpPr/>
          <p:nvPr/>
        </p:nvSpPr>
        <p:spPr>
          <a:xfrm>
            <a:off x="8797510" y="270892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0</a:t>
            </a:r>
          </a:p>
          <a:p>
            <a:pPr algn="ctr"/>
            <a:endParaRPr lang="en-CA" sz="2400" dirty="0"/>
          </a:p>
        </p:txBody>
      </p:sp>
      <p:sp>
        <p:nvSpPr>
          <p:cNvPr id="10" name="Rectangle 9"/>
          <p:cNvSpPr/>
          <p:nvPr/>
        </p:nvSpPr>
        <p:spPr>
          <a:xfrm>
            <a:off x="7734504" y="4319984"/>
            <a:ext cx="816091" cy="648072"/>
          </a:xfrm>
          <a:prstGeom prst="rect">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FF00FF"/>
              </a:solidFill>
              <a:effectLst>
                <a:outerShdw blurRad="38100" dist="38100" dir="2700000" algn="tl">
                  <a:srgbClr val="000000">
                    <a:alpha val="43137"/>
                  </a:srgbClr>
                </a:outerShdw>
              </a:effectLst>
            </a:endParaRPr>
          </a:p>
        </p:txBody>
      </p:sp>
      <p:sp>
        <p:nvSpPr>
          <p:cNvPr id="13" name="TextBox 12"/>
          <p:cNvSpPr txBox="1"/>
          <p:nvPr/>
        </p:nvSpPr>
        <p:spPr>
          <a:xfrm>
            <a:off x="9356176" y="6149181"/>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72</a:t>
            </a:r>
            <a:endParaRPr lang="en-US" sz="2400" b="1" dirty="0">
              <a:solidFill>
                <a:srgbClr val="FF00FF"/>
              </a:solidFill>
              <a:effectLst>
                <a:outerShdw blurRad="38100" dist="38100" dir="2700000" algn="tl">
                  <a:srgbClr val="000000">
                    <a:alpha val="43137"/>
                  </a:srgbClr>
                </a:outerShdw>
              </a:effectLst>
            </a:endParaRPr>
          </a:p>
        </p:txBody>
      </p:sp>
      <p:cxnSp>
        <p:nvCxnSpPr>
          <p:cNvPr id="15" name="Straight Arrow Connector 14"/>
          <p:cNvCxnSpPr/>
          <p:nvPr/>
        </p:nvCxnSpPr>
        <p:spPr>
          <a:xfrm flipH="1">
            <a:off x="8259824" y="4743219"/>
            <a:ext cx="864096" cy="0"/>
          </a:xfrm>
          <a:prstGeom prst="straightConnector1">
            <a:avLst/>
          </a:prstGeom>
          <a:ln w="41275">
            <a:solidFill>
              <a:schemeClr val="bg1"/>
            </a:solidFill>
            <a:tailEnd type="arrow"/>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336602" y="2975448"/>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17</a:t>
            </a:r>
            <a:endParaRPr lang="en-US" sz="2400" b="1" dirty="0">
              <a:solidFill>
                <a:srgbClr val="FF00FF"/>
              </a:solidFill>
              <a:effectLst>
                <a:outerShdw blurRad="38100" dist="38100" dir="2700000" algn="tl">
                  <a:srgbClr val="000000">
                    <a:alpha val="43137"/>
                  </a:srgbClr>
                </a:outerShdw>
              </a:effectLst>
            </a:endParaRPr>
          </a:p>
        </p:txBody>
      </p:sp>
      <p:sp>
        <p:nvSpPr>
          <p:cNvPr id="16" name="TextBox 15"/>
          <p:cNvSpPr txBox="1"/>
          <p:nvPr/>
        </p:nvSpPr>
        <p:spPr>
          <a:xfrm>
            <a:off x="9362202" y="4571837"/>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43</a:t>
            </a:r>
            <a:endParaRPr lang="en-US" sz="2400" b="1" dirty="0">
              <a:solidFill>
                <a:srgbClr val="FF00FF"/>
              </a:solidFill>
              <a:effectLst>
                <a:outerShdw blurRad="38100" dist="38100" dir="2700000" algn="tl">
                  <a:srgbClr val="000000">
                    <a:alpha val="43137"/>
                  </a:srgbClr>
                </a:outerShdw>
              </a:effectLst>
            </a:endParaRPr>
          </a:p>
        </p:txBody>
      </p:sp>
      <p:sp>
        <p:nvSpPr>
          <p:cNvPr id="17" name="TextBox 16"/>
          <p:cNvSpPr txBox="1"/>
          <p:nvPr/>
        </p:nvSpPr>
        <p:spPr>
          <a:xfrm>
            <a:off x="7865552" y="4432468"/>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43</a:t>
            </a:r>
            <a:endParaRPr lang="en-US" sz="2400" b="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5510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chemeClr val="hlink"/>
                                      </p:to>
                                    </p:animClr>
                                  </p:childTnLst>
                                </p:cTn>
                              </p:par>
                            </p:childTnLst>
                          </p:cTn>
                        </p:par>
                        <p:par>
                          <p:cTn id="7" fill="hold">
                            <p:stCondLst>
                              <p:cond delay="500"/>
                            </p:stCondLst>
                            <p:childTnLst>
                              <p:par>
                                <p:cTn id="8" presetID="47"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500"/>
                            </p:stCondLst>
                            <p:childTnLst>
                              <p:par>
                                <p:cTn id="14" presetID="2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500"/>
                                        <p:tgtEl>
                                          <p:spTgt spid="15"/>
                                        </p:tgtEl>
                                      </p:cBhvr>
                                    </p:animEffec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par>
                          <p:cTn id="23" fill="hold">
                            <p:stCondLst>
                              <p:cond delay="2500"/>
                            </p:stCondLst>
                            <p:childTnLst>
                              <p:par>
                                <p:cTn id="24" presetID="14" presetClass="exit" presetSubtype="10" fill="hold" nodeType="afterEffect">
                                  <p:stCondLst>
                                    <p:cond delay="0"/>
                                  </p:stCondLst>
                                  <p:childTnLst>
                                    <p:animEffect transition="out" filter="randombar(horizontal)">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par>
                          <p:cTn id="27" fill="hold">
                            <p:stCondLst>
                              <p:cond delay="3000"/>
                            </p:stCondLst>
                            <p:childTnLst>
                              <p:par>
                                <p:cTn id="28" presetID="47" presetClass="exit" presetSubtype="0" fill="hold" grpId="1" nodeType="after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7" presetClass="exit" presetSubtype="0" fill="hold" grpId="1" nodeType="withEffect">
                                  <p:stCondLst>
                                    <p:cond delay="0"/>
                                  </p:stCondLst>
                                  <p:childTnLst>
                                    <p:animEffect transition="out" filter="fade">
                                      <p:cBhvr>
                                        <p:cTn id="34" dur="1000"/>
                                        <p:tgtEl>
                                          <p:spTgt spid="17"/>
                                        </p:tgtEl>
                                      </p:cBhvr>
                                    </p:animEffect>
                                    <p:anim calcmode="lin" valueType="num">
                                      <p:cBhvr>
                                        <p:cTn id="35" dur="1000"/>
                                        <p:tgtEl>
                                          <p:spTgt spid="17"/>
                                        </p:tgtEl>
                                        <p:attrNameLst>
                                          <p:attrName>ppt_x</p:attrName>
                                        </p:attrNameLst>
                                      </p:cBhvr>
                                      <p:tavLst>
                                        <p:tav tm="0">
                                          <p:val>
                                            <p:strVal val="ppt_x"/>
                                          </p:val>
                                        </p:tav>
                                        <p:tav tm="100000">
                                          <p:val>
                                            <p:strVal val="ppt_x"/>
                                          </p:val>
                                        </p:tav>
                                      </p:tavLst>
                                    </p:anim>
                                    <p:anim calcmode="lin" valueType="num">
                                      <p:cBhvr>
                                        <p:cTn id="36" dur="1000"/>
                                        <p:tgtEl>
                                          <p:spTgt spid="17"/>
                                        </p:tgtEl>
                                        <p:attrNameLst>
                                          <p:attrName>ppt_y</p:attrName>
                                        </p:attrNameLst>
                                      </p:cBhvr>
                                      <p:tavLst>
                                        <p:tav tm="0">
                                          <p:val>
                                            <p:strVal val="ppt_y"/>
                                          </p:val>
                                        </p:tav>
                                        <p:tav tm="100000">
                                          <p:val>
                                            <p:strVal val="ppt_y-.1"/>
                                          </p:val>
                                        </p:tav>
                                      </p:tavLst>
                                    </p:anim>
                                    <p:set>
                                      <p:cBhvr>
                                        <p:cTn id="37"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p:bldP spid="1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3765"/>
            <a:ext cx="10972800" cy="1143000"/>
          </a:xfrm>
        </p:spPr>
        <p:txBody>
          <a:bodyPr>
            <a:normAutofit fontScale="90000"/>
          </a:bodyPr>
          <a:lstStyle/>
          <a:p>
            <a:r>
              <a:rPr lang="en-CA" dirty="0"/>
              <a:t>I like to think of arrays like an elevator in a very small warehouse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CA" dirty="0" err="1">
                <a:solidFill>
                  <a:schemeClr val="bg1">
                    <a:lumMod val="75000"/>
                  </a:schemeClr>
                </a:solidFill>
              </a:rPr>
              <a:t>int</a:t>
            </a:r>
            <a:r>
              <a:rPr lang="en-CA" dirty="0">
                <a:solidFill>
                  <a:schemeClr val="bg1">
                    <a:lumMod val="75000"/>
                  </a:schemeClr>
                </a:solidFill>
              </a:rPr>
              <a:t> [] marks = new </a:t>
            </a:r>
            <a:r>
              <a:rPr lang="en-CA" dirty="0" err="1">
                <a:solidFill>
                  <a:schemeClr val="bg1">
                    <a:lumMod val="75000"/>
                  </a:schemeClr>
                </a:solidFill>
              </a:rPr>
              <a:t>int</a:t>
            </a:r>
            <a:r>
              <a:rPr lang="en-CA" dirty="0">
                <a:solidFill>
                  <a:schemeClr val="bg1">
                    <a:lumMod val="75000"/>
                  </a:schemeClr>
                </a:solidFill>
              </a:rPr>
              <a:t> [5];</a:t>
            </a:r>
          </a:p>
          <a:p>
            <a:pPr marL="0" indent="0">
              <a:buNone/>
            </a:pPr>
            <a:r>
              <a:rPr lang="en-CA" dirty="0">
                <a:solidFill>
                  <a:schemeClr val="bg1">
                    <a:lumMod val="75000"/>
                  </a:schemeClr>
                </a:solidFill>
              </a:rPr>
              <a:t>marks [0] = 17;</a:t>
            </a:r>
          </a:p>
          <a:p>
            <a:pPr marL="0" indent="0">
              <a:buNone/>
            </a:pPr>
            <a:r>
              <a:rPr lang="en-CA" dirty="0">
                <a:solidFill>
                  <a:schemeClr val="bg1">
                    <a:lumMod val="75000"/>
                  </a:schemeClr>
                </a:solidFill>
              </a:rPr>
              <a:t>marks [2] = 43;</a:t>
            </a:r>
          </a:p>
          <a:p>
            <a:pPr marL="0" indent="0">
              <a:buNone/>
            </a:pPr>
            <a:r>
              <a:rPr lang="en-CA" dirty="0">
                <a:solidFill>
                  <a:schemeClr val="bg1">
                    <a:lumMod val="75000"/>
                  </a:schemeClr>
                </a:solidFill>
              </a:rPr>
              <a:t>marks [4] = 72;</a:t>
            </a:r>
          </a:p>
          <a:p>
            <a:pPr marL="0" indent="0">
              <a:buNone/>
            </a:pPr>
            <a:r>
              <a:rPr lang="en-CA" dirty="0" err="1">
                <a:solidFill>
                  <a:schemeClr val="bg1">
                    <a:lumMod val="75000"/>
                  </a:schemeClr>
                </a:solidFill>
              </a:rPr>
              <a:t>int</a:t>
            </a:r>
            <a:r>
              <a:rPr lang="en-CA" dirty="0">
                <a:solidFill>
                  <a:schemeClr val="bg1">
                    <a:lumMod val="75000"/>
                  </a:schemeClr>
                </a:solidFill>
              </a:rPr>
              <a:t> a = marks [2];</a:t>
            </a:r>
          </a:p>
          <a:p>
            <a:pPr marL="0" indent="0">
              <a:buNone/>
            </a:pPr>
            <a:r>
              <a:rPr lang="en-CA" dirty="0" err="1"/>
              <a:t>int</a:t>
            </a:r>
            <a:r>
              <a:rPr lang="en-CA" dirty="0"/>
              <a:t> b = marks [4];</a:t>
            </a:r>
            <a:endParaRPr lang="en-US" dirty="0"/>
          </a:p>
          <a:p>
            <a:pPr marL="0" indent="0">
              <a:buNone/>
            </a:pPr>
            <a:endParaRPr lang="en-US" b="0" dirty="0"/>
          </a:p>
        </p:txBody>
      </p:sp>
      <p:sp>
        <p:nvSpPr>
          <p:cNvPr id="4" name="Rectangle 3"/>
          <p:cNvSpPr/>
          <p:nvPr/>
        </p:nvSpPr>
        <p:spPr>
          <a:xfrm>
            <a:off x="7536160" y="1844824"/>
            <a:ext cx="2976331" cy="4752528"/>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Storage type</a:t>
            </a:r>
            <a:r>
              <a:rPr lang="en-CA" sz="2400" b="1">
                <a:effectLst>
                  <a:outerShdw blurRad="38100" dist="38100" dir="2700000" algn="tl">
                    <a:srgbClr val="000000">
                      <a:alpha val="43137"/>
                    </a:srgbClr>
                  </a:outerShdw>
                </a:effectLst>
              </a:rPr>
              <a:t>: int</a:t>
            </a:r>
            <a:endParaRPr lang="en-US" sz="2400" b="1" dirty="0">
              <a:effectLst>
                <a:outerShdw blurRad="38100" dist="38100" dir="2700000" algn="tl">
                  <a:srgbClr val="000000">
                    <a:alpha val="43137"/>
                  </a:srgbClr>
                </a:outerShdw>
              </a:effectLst>
            </a:endParaRPr>
          </a:p>
        </p:txBody>
      </p:sp>
      <p:sp>
        <p:nvSpPr>
          <p:cNvPr id="5" name="Rectangle 4"/>
          <p:cNvSpPr/>
          <p:nvPr/>
        </p:nvSpPr>
        <p:spPr>
          <a:xfrm>
            <a:off x="8823110" y="587044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4</a:t>
            </a:r>
          </a:p>
          <a:p>
            <a:pPr algn="ctr"/>
            <a:endParaRPr lang="en-US" sz="2400" b="1" dirty="0">
              <a:solidFill>
                <a:srgbClr val="00FFFF"/>
              </a:solidFill>
            </a:endParaRPr>
          </a:p>
        </p:txBody>
      </p:sp>
      <p:sp>
        <p:nvSpPr>
          <p:cNvPr id="6" name="Rectangle 5"/>
          <p:cNvSpPr/>
          <p:nvPr/>
        </p:nvSpPr>
        <p:spPr>
          <a:xfrm>
            <a:off x="8823110" y="5085184"/>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3</a:t>
            </a:r>
          </a:p>
          <a:p>
            <a:pPr algn="ctr"/>
            <a:endParaRPr lang="en-US" sz="2400" b="1" dirty="0">
              <a:solidFill>
                <a:srgbClr val="00FFFF"/>
              </a:solidFill>
            </a:endParaRPr>
          </a:p>
        </p:txBody>
      </p:sp>
      <p:sp>
        <p:nvSpPr>
          <p:cNvPr id="7" name="Rectangle 6"/>
          <p:cNvSpPr/>
          <p:nvPr/>
        </p:nvSpPr>
        <p:spPr>
          <a:xfrm>
            <a:off x="8817083" y="4293096"/>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2</a:t>
            </a:r>
          </a:p>
          <a:p>
            <a:pPr algn="ctr"/>
            <a:endParaRPr lang="en-US" sz="2400" b="1" dirty="0">
              <a:solidFill>
                <a:srgbClr val="00FFFF"/>
              </a:solidFill>
            </a:endParaRPr>
          </a:p>
        </p:txBody>
      </p:sp>
      <p:sp>
        <p:nvSpPr>
          <p:cNvPr id="8" name="Rectangle 7"/>
          <p:cNvSpPr/>
          <p:nvPr/>
        </p:nvSpPr>
        <p:spPr>
          <a:xfrm>
            <a:off x="8817083" y="3501008"/>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1</a:t>
            </a:r>
          </a:p>
          <a:p>
            <a:pPr algn="ctr"/>
            <a:endParaRPr lang="en-US" sz="2400" b="1" dirty="0">
              <a:solidFill>
                <a:srgbClr val="00FFFF"/>
              </a:solidFill>
            </a:endParaRPr>
          </a:p>
        </p:txBody>
      </p:sp>
      <p:sp>
        <p:nvSpPr>
          <p:cNvPr id="9" name="Rectangle 8"/>
          <p:cNvSpPr/>
          <p:nvPr/>
        </p:nvSpPr>
        <p:spPr>
          <a:xfrm>
            <a:off x="8797510" y="270892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0</a:t>
            </a:r>
          </a:p>
          <a:p>
            <a:pPr algn="ctr"/>
            <a:endParaRPr lang="en-CA" sz="2400" dirty="0"/>
          </a:p>
        </p:txBody>
      </p:sp>
      <p:sp>
        <p:nvSpPr>
          <p:cNvPr id="10" name="Rectangle 9"/>
          <p:cNvSpPr/>
          <p:nvPr/>
        </p:nvSpPr>
        <p:spPr>
          <a:xfrm>
            <a:off x="7744637" y="5870440"/>
            <a:ext cx="816091" cy="648072"/>
          </a:xfrm>
          <a:prstGeom prst="rect">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rgbClr val="FF00FF"/>
              </a:solidFill>
              <a:effectLst>
                <a:outerShdw blurRad="38100" dist="38100" dir="2700000" algn="tl">
                  <a:srgbClr val="000000">
                    <a:alpha val="43137"/>
                  </a:srgbClr>
                </a:outerShdw>
              </a:effectLst>
            </a:endParaRPr>
          </a:p>
        </p:txBody>
      </p:sp>
      <p:sp>
        <p:nvSpPr>
          <p:cNvPr id="13" name="TextBox 12"/>
          <p:cNvSpPr txBox="1"/>
          <p:nvPr/>
        </p:nvSpPr>
        <p:spPr>
          <a:xfrm>
            <a:off x="9356176" y="6149181"/>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72</a:t>
            </a:r>
            <a:endParaRPr lang="en-US" sz="2400" b="1" dirty="0">
              <a:solidFill>
                <a:srgbClr val="FF00FF"/>
              </a:solidFill>
              <a:effectLst>
                <a:outerShdw blurRad="38100" dist="38100" dir="2700000" algn="tl">
                  <a:srgbClr val="000000">
                    <a:alpha val="43137"/>
                  </a:srgbClr>
                </a:outerShdw>
              </a:effectLst>
            </a:endParaRPr>
          </a:p>
        </p:txBody>
      </p:sp>
      <p:cxnSp>
        <p:nvCxnSpPr>
          <p:cNvPr id="15" name="Straight Arrow Connector 14"/>
          <p:cNvCxnSpPr/>
          <p:nvPr/>
        </p:nvCxnSpPr>
        <p:spPr>
          <a:xfrm flipH="1">
            <a:off x="8291147" y="6332344"/>
            <a:ext cx="864096" cy="0"/>
          </a:xfrm>
          <a:prstGeom prst="straightConnector1">
            <a:avLst/>
          </a:prstGeom>
          <a:ln w="41275">
            <a:solidFill>
              <a:schemeClr val="bg1"/>
            </a:solidFill>
            <a:tailEnd type="arrow"/>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336602" y="2975448"/>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17</a:t>
            </a:r>
            <a:endParaRPr lang="en-US" sz="2400" b="1" dirty="0">
              <a:solidFill>
                <a:srgbClr val="FF00FF"/>
              </a:solidFill>
              <a:effectLst>
                <a:outerShdw blurRad="38100" dist="38100" dir="2700000" algn="tl">
                  <a:srgbClr val="000000">
                    <a:alpha val="43137"/>
                  </a:srgbClr>
                </a:outerShdw>
              </a:effectLst>
            </a:endParaRPr>
          </a:p>
        </p:txBody>
      </p:sp>
      <p:sp>
        <p:nvSpPr>
          <p:cNvPr id="16" name="TextBox 15"/>
          <p:cNvSpPr txBox="1"/>
          <p:nvPr/>
        </p:nvSpPr>
        <p:spPr>
          <a:xfrm>
            <a:off x="9362202" y="4571837"/>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43</a:t>
            </a:r>
            <a:endParaRPr lang="en-US" sz="2400" b="1" dirty="0">
              <a:solidFill>
                <a:srgbClr val="FF00FF"/>
              </a:solidFill>
              <a:effectLst>
                <a:outerShdw blurRad="38100" dist="38100" dir="2700000" algn="tl">
                  <a:srgbClr val="000000">
                    <a:alpha val="43137"/>
                  </a:srgbClr>
                </a:outerShdw>
              </a:effectLst>
            </a:endParaRPr>
          </a:p>
        </p:txBody>
      </p:sp>
      <p:sp>
        <p:nvSpPr>
          <p:cNvPr id="17" name="TextBox 16"/>
          <p:cNvSpPr txBox="1"/>
          <p:nvPr/>
        </p:nvSpPr>
        <p:spPr>
          <a:xfrm>
            <a:off x="7865552" y="6009812"/>
            <a:ext cx="495649" cy="461665"/>
          </a:xfrm>
          <a:prstGeom prst="rect">
            <a:avLst/>
          </a:prstGeom>
          <a:noFill/>
        </p:spPr>
        <p:txBody>
          <a:bodyPr wrap="none" rtlCol="0">
            <a:spAutoFit/>
          </a:bodyPr>
          <a:lstStyle/>
          <a:p>
            <a:r>
              <a:rPr lang="en-CA" sz="2400" b="1" dirty="0">
                <a:solidFill>
                  <a:srgbClr val="FF00FF"/>
                </a:solidFill>
                <a:effectLst>
                  <a:outerShdw blurRad="38100" dist="38100" dir="2700000" algn="tl">
                    <a:srgbClr val="000000">
                      <a:alpha val="43137"/>
                    </a:srgbClr>
                  </a:outerShdw>
                </a:effectLst>
              </a:rPr>
              <a:t>72</a:t>
            </a:r>
            <a:endParaRPr lang="en-US" sz="2400" b="1" dirty="0">
              <a:solidFill>
                <a:srgbClr val="FF00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0048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5" end="5"/>
                                            </p:txEl>
                                          </p:spTgt>
                                        </p:tgtEl>
                                        <p:attrNameLst>
                                          <p:attrName>style.color</p:attrName>
                                        </p:attrNameLst>
                                      </p:cBhvr>
                                      <p:to>
                                        <a:schemeClr val="hlink"/>
                                      </p:to>
                                    </p:animClr>
                                  </p:childTnLst>
                                </p:cTn>
                              </p:par>
                            </p:childTnLst>
                          </p:cTn>
                        </p:par>
                        <p:par>
                          <p:cTn id="7" fill="hold">
                            <p:stCondLst>
                              <p:cond delay="500"/>
                            </p:stCondLst>
                            <p:childTnLst>
                              <p:par>
                                <p:cTn id="8" presetID="47"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500"/>
                            </p:stCondLst>
                            <p:childTnLst>
                              <p:par>
                                <p:cTn id="14" presetID="2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500"/>
                                        <p:tgtEl>
                                          <p:spTgt spid="15"/>
                                        </p:tgtEl>
                                      </p:cBhvr>
                                    </p:animEffec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par>
                          <p:cTn id="23" fill="hold">
                            <p:stCondLst>
                              <p:cond delay="2500"/>
                            </p:stCondLst>
                            <p:childTnLst>
                              <p:par>
                                <p:cTn id="24" presetID="14" presetClass="exit" presetSubtype="10" fill="hold" nodeType="afterEffect">
                                  <p:stCondLst>
                                    <p:cond delay="0"/>
                                  </p:stCondLst>
                                  <p:childTnLst>
                                    <p:animEffect transition="out" filter="randombar(horizontal)">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par>
                          <p:cTn id="27" fill="hold">
                            <p:stCondLst>
                              <p:cond delay="3000"/>
                            </p:stCondLst>
                            <p:childTnLst>
                              <p:par>
                                <p:cTn id="28" presetID="47" presetClass="exit" presetSubtype="0" fill="hold" grpId="1" nodeType="afterEffect">
                                  <p:stCondLst>
                                    <p:cond delay="0"/>
                                  </p:stCondLst>
                                  <p:childTnLst>
                                    <p:animEffect transition="out" filter="fade">
                                      <p:cBhvr>
                                        <p:cTn id="29" dur="1000"/>
                                        <p:tgtEl>
                                          <p:spTgt spid="10"/>
                                        </p:tgtEl>
                                      </p:cBhvr>
                                    </p:animEffect>
                                    <p:anim calcmode="lin" valueType="num">
                                      <p:cBhvr>
                                        <p:cTn id="30" dur="1000"/>
                                        <p:tgtEl>
                                          <p:spTgt spid="10"/>
                                        </p:tgtEl>
                                        <p:attrNameLst>
                                          <p:attrName>ppt_x</p:attrName>
                                        </p:attrNameLst>
                                      </p:cBhvr>
                                      <p:tavLst>
                                        <p:tav tm="0">
                                          <p:val>
                                            <p:strVal val="ppt_x"/>
                                          </p:val>
                                        </p:tav>
                                        <p:tav tm="100000">
                                          <p:val>
                                            <p:strVal val="ppt_x"/>
                                          </p:val>
                                        </p:tav>
                                      </p:tavLst>
                                    </p:anim>
                                    <p:anim calcmode="lin" valueType="num">
                                      <p:cBhvr>
                                        <p:cTn id="31" dur="1000"/>
                                        <p:tgtEl>
                                          <p:spTgt spid="10"/>
                                        </p:tgtEl>
                                        <p:attrNameLst>
                                          <p:attrName>ppt_y</p:attrName>
                                        </p:attrNameLst>
                                      </p:cBhvr>
                                      <p:tavLst>
                                        <p:tav tm="0">
                                          <p:val>
                                            <p:strVal val="ppt_y"/>
                                          </p:val>
                                        </p:tav>
                                        <p:tav tm="100000">
                                          <p:val>
                                            <p:strVal val="ppt_y-.1"/>
                                          </p:val>
                                        </p:tav>
                                      </p:tavLst>
                                    </p:anim>
                                    <p:set>
                                      <p:cBhvr>
                                        <p:cTn id="32" dur="1" fill="hold">
                                          <p:stCondLst>
                                            <p:cond delay="999"/>
                                          </p:stCondLst>
                                        </p:cTn>
                                        <p:tgtEl>
                                          <p:spTgt spid="10"/>
                                        </p:tgtEl>
                                        <p:attrNameLst>
                                          <p:attrName>style.visibility</p:attrName>
                                        </p:attrNameLst>
                                      </p:cBhvr>
                                      <p:to>
                                        <p:strVal val="hidden"/>
                                      </p:to>
                                    </p:set>
                                  </p:childTnLst>
                                </p:cTn>
                              </p:par>
                              <p:par>
                                <p:cTn id="33" presetID="47" presetClass="exit" presetSubtype="0" fill="hold" grpId="1" nodeType="withEffect">
                                  <p:stCondLst>
                                    <p:cond delay="0"/>
                                  </p:stCondLst>
                                  <p:childTnLst>
                                    <p:animEffect transition="out" filter="fade">
                                      <p:cBhvr>
                                        <p:cTn id="34" dur="1000"/>
                                        <p:tgtEl>
                                          <p:spTgt spid="17"/>
                                        </p:tgtEl>
                                      </p:cBhvr>
                                    </p:animEffect>
                                    <p:anim calcmode="lin" valueType="num">
                                      <p:cBhvr>
                                        <p:cTn id="35" dur="1000"/>
                                        <p:tgtEl>
                                          <p:spTgt spid="17"/>
                                        </p:tgtEl>
                                        <p:attrNameLst>
                                          <p:attrName>ppt_x</p:attrName>
                                        </p:attrNameLst>
                                      </p:cBhvr>
                                      <p:tavLst>
                                        <p:tav tm="0">
                                          <p:val>
                                            <p:strVal val="ppt_x"/>
                                          </p:val>
                                        </p:tav>
                                        <p:tav tm="100000">
                                          <p:val>
                                            <p:strVal val="ppt_x"/>
                                          </p:val>
                                        </p:tav>
                                      </p:tavLst>
                                    </p:anim>
                                    <p:anim calcmode="lin" valueType="num">
                                      <p:cBhvr>
                                        <p:cTn id="36" dur="1000"/>
                                        <p:tgtEl>
                                          <p:spTgt spid="17"/>
                                        </p:tgtEl>
                                        <p:attrNameLst>
                                          <p:attrName>ppt_y</p:attrName>
                                        </p:attrNameLst>
                                      </p:cBhvr>
                                      <p:tavLst>
                                        <p:tav tm="0">
                                          <p:val>
                                            <p:strVal val="ppt_y"/>
                                          </p:val>
                                        </p:tav>
                                        <p:tav tm="100000">
                                          <p:val>
                                            <p:strVal val="ppt_y-.1"/>
                                          </p:val>
                                        </p:tav>
                                      </p:tavLst>
                                    </p:anim>
                                    <p:set>
                                      <p:cBhvr>
                                        <p:cTn id="37"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p:bldP spid="1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624"/>
            <a:ext cx="10972800" cy="1143000"/>
          </a:xfrm>
        </p:spPr>
        <p:txBody>
          <a:bodyPr/>
          <a:lstStyle/>
          <a:p>
            <a:r>
              <a:rPr lang="en-CA" dirty="0"/>
              <a:t>Our Warehouse</a:t>
            </a:r>
          </a:p>
        </p:txBody>
      </p:sp>
      <p:sp>
        <p:nvSpPr>
          <p:cNvPr id="3" name="Content Placeholder 2"/>
          <p:cNvSpPr>
            <a:spLocks noGrp="1"/>
          </p:cNvSpPr>
          <p:nvPr>
            <p:ph idx="1"/>
          </p:nvPr>
        </p:nvSpPr>
        <p:spPr>
          <a:xfrm>
            <a:off x="609600" y="1600200"/>
            <a:ext cx="10972800" cy="4997152"/>
          </a:xfrm>
        </p:spPr>
        <p:txBody>
          <a:bodyPr>
            <a:normAutofit/>
          </a:bodyPr>
          <a:lstStyle/>
          <a:p>
            <a:endParaRPr lang="en-CA" dirty="0"/>
          </a:p>
          <a:p>
            <a:endParaRPr lang="en-CA" dirty="0"/>
          </a:p>
          <a:p>
            <a:pPr lvl="1"/>
            <a:endParaRPr lang="en-CA" dirty="0"/>
          </a:p>
          <a:p>
            <a:endParaRPr lang="en-CA" dirty="0"/>
          </a:p>
        </p:txBody>
      </p:sp>
      <p:pic>
        <p:nvPicPr>
          <p:cNvPr id="14338" name="Picture 2"/>
          <p:cNvPicPr>
            <a:picLocks noChangeAspect="1" noChangeArrowheads="1"/>
          </p:cNvPicPr>
          <p:nvPr/>
        </p:nvPicPr>
        <p:blipFill>
          <a:blip r:embed="rId2" cstate="print"/>
          <a:srcRect/>
          <a:stretch>
            <a:fillRect/>
          </a:stretch>
        </p:blipFill>
        <p:spPr bwMode="auto">
          <a:xfrm>
            <a:off x="1274209" y="3130604"/>
            <a:ext cx="5600700" cy="1457325"/>
          </a:xfrm>
          <a:prstGeom prst="rect">
            <a:avLst/>
          </a:prstGeom>
          <a:noFill/>
          <a:ln w="9525">
            <a:noFill/>
            <a:miter lim="800000"/>
            <a:headEnd/>
            <a:tailEnd/>
          </a:ln>
        </p:spPr>
      </p:pic>
      <p:cxnSp>
        <p:nvCxnSpPr>
          <p:cNvPr id="7" name="Straight Arrow Connector 6"/>
          <p:cNvCxnSpPr>
            <a:cxnSpLocks/>
          </p:cNvCxnSpPr>
          <p:nvPr/>
        </p:nvCxnSpPr>
        <p:spPr>
          <a:xfrm>
            <a:off x="1355319" y="1992478"/>
            <a:ext cx="206920" cy="1138126"/>
          </a:xfrm>
          <a:prstGeom prst="straightConnector1">
            <a:avLst/>
          </a:prstGeom>
          <a:ln w="47625">
            <a:solidFill>
              <a:schemeClr val="bg1"/>
            </a:solidFill>
            <a:tailEnd type="arrow"/>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92556" y="457421"/>
            <a:ext cx="2172835" cy="1569660"/>
          </a:xfrm>
          <a:prstGeom prst="rect">
            <a:avLst/>
          </a:prstGeom>
          <a:noFill/>
        </p:spPr>
        <p:txBody>
          <a:bodyPr wrap="square" rtlCol="0">
            <a:spAutoFit/>
          </a:bodyPr>
          <a:lstStyle/>
          <a:p>
            <a:r>
              <a:rPr lang="en-CA" sz="2400" b="1" dirty="0">
                <a:solidFill>
                  <a:schemeClr val="bg1"/>
                </a:solidFill>
                <a:effectLst>
                  <a:glow rad="101600">
                    <a:srgbClr val="FF00FF">
                      <a:alpha val="60000"/>
                    </a:srgbClr>
                  </a:glow>
                  <a:outerShdw blurRad="38100" dist="38100" dir="2700000" algn="tl">
                    <a:srgbClr val="000000">
                      <a:alpha val="43137"/>
                    </a:srgbClr>
                  </a:outerShdw>
                </a:effectLst>
              </a:rPr>
              <a:t>Type (of stuff stored on each floor of the warehouse)</a:t>
            </a:r>
          </a:p>
        </p:txBody>
      </p:sp>
      <p:cxnSp>
        <p:nvCxnSpPr>
          <p:cNvPr id="9" name="Straight Arrow Connector 8"/>
          <p:cNvCxnSpPr>
            <a:cxnSpLocks/>
          </p:cNvCxnSpPr>
          <p:nvPr/>
        </p:nvCxnSpPr>
        <p:spPr>
          <a:xfrm flipH="1">
            <a:off x="1954331" y="1911665"/>
            <a:ext cx="363463" cy="1218940"/>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3890497" y="2770564"/>
            <a:ext cx="432048" cy="288032"/>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50843" y="2283058"/>
            <a:ext cx="3376415" cy="830997"/>
          </a:xfrm>
          <a:prstGeom prst="rect">
            <a:avLst/>
          </a:prstGeom>
          <a:noFill/>
        </p:spPr>
        <p:txBody>
          <a:bodyPr wrap="square" rtlCol="0">
            <a:spAutoFit/>
          </a:bodyPr>
          <a:lstStyle>
            <a:defPPr>
              <a:defRPr lang="en-US"/>
            </a:defPPr>
            <a:lvl1pPr>
              <a:defRPr sz="2400" b="1">
                <a:solidFill>
                  <a:schemeClr val="bg1"/>
                </a:solidFill>
                <a:effectLst>
                  <a:glow rad="101600">
                    <a:srgbClr val="00FFFF">
                      <a:alpha val="60000"/>
                    </a:srgbClr>
                  </a:glow>
                  <a:outerShdw blurRad="38100" dist="38100" dir="2700000" algn="tl">
                    <a:srgbClr val="000000">
                      <a:alpha val="43137"/>
                    </a:srgbClr>
                  </a:outerShdw>
                </a:effectLst>
              </a:defRPr>
            </a:lvl1pPr>
          </a:lstStyle>
          <a:p>
            <a:r>
              <a:rPr lang="en-CA" dirty="0"/>
              <a:t>Number of floors in the warehouse</a:t>
            </a:r>
          </a:p>
        </p:txBody>
      </p:sp>
      <p:sp>
        <p:nvSpPr>
          <p:cNvPr id="14" name="TextBox 13"/>
          <p:cNvSpPr txBox="1"/>
          <p:nvPr/>
        </p:nvSpPr>
        <p:spPr>
          <a:xfrm>
            <a:off x="2195642" y="1494759"/>
            <a:ext cx="6552363" cy="461665"/>
          </a:xfrm>
          <a:prstGeom prst="rect">
            <a:avLst/>
          </a:prstGeom>
          <a:noFill/>
        </p:spPr>
        <p:txBody>
          <a:bodyPr wrap="square" rtlCol="0">
            <a:spAutoFit/>
          </a:bodyPr>
          <a:lstStyle/>
          <a:p>
            <a:r>
              <a:rPr lang="en-CA" sz="2400" b="1" dirty="0">
                <a:solidFill>
                  <a:schemeClr val="bg1"/>
                </a:solidFill>
                <a:effectLst>
                  <a:glow rad="101600">
                    <a:srgbClr val="00FFFF">
                      <a:alpha val="60000"/>
                    </a:srgbClr>
                  </a:glow>
                  <a:outerShdw blurRad="38100" dist="38100" dir="2700000" algn="tl">
                    <a:srgbClr val="000000">
                      <a:alpha val="43137"/>
                    </a:srgbClr>
                  </a:outerShdw>
                </a:effectLst>
              </a:rPr>
              <a:t>Elevator car tells us it’s an array</a:t>
            </a:r>
          </a:p>
        </p:txBody>
      </p:sp>
      <p:sp>
        <p:nvSpPr>
          <p:cNvPr id="15" name="Rectangle 14"/>
          <p:cNvSpPr/>
          <p:nvPr/>
        </p:nvSpPr>
        <p:spPr>
          <a:xfrm rot="5400000">
            <a:off x="9178713" y="3134384"/>
            <a:ext cx="3090022" cy="1351675"/>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2400" b="1">
              <a:effectLst>
                <a:outerShdw blurRad="38100" dist="38100" dir="2700000" algn="tl">
                  <a:srgbClr val="000000">
                    <a:alpha val="43137"/>
                  </a:srgbClr>
                </a:outerShdw>
              </a:effectLst>
            </a:endParaRPr>
          </a:p>
        </p:txBody>
      </p:sp>
      <p:sp>
        <p:nvSpPr>
          <p:cNvPr id="17" name="Rectangle 16"/>
          <p:cNvSpPr/>
          <p:nvPr/>
        </p:nvSpPr>
        <p:spPr>
          <a:xfrm>
            <a:off x="10291676" y="4647334"/>
            <a:ext cx="864096" cy="576064"/>
          </a:xfrm>
          <a:prstGeom prst="rect">
            <a:avLst/>
          </a:prstGeom>
          <a:solidFill>
            <a:srgbClr val="0000CC"/>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FFF00"/>
                </a:solidFill>
                <a:effectLst>
                  <a:outerShdw blurRad="38100" dist="38100" dir="2700000" algn="tl">
                    <a:srgbClr val="000000">
                      <a:alpha val="43137"/>
                    </a:srgbClr>
                  </a:outerShdw>
                </a:effectLst>
              </a:rPr>
              <a:t>95</a:t>
            </a:r>
          </a:p>
        </p:txBody>
      </p:sp>
      <p:sp>
        <p:nvSpPr>
          <p:cNvPr id="18" name="Rectangle 17"/>
          <p:cNvSpPr/>
          <p:nvPr/>
        </p:nvSpPr>
        <p:spPr>
          <a:xfrm>
            <a:off x="10276690" y="3946726"/>
            <a:ext cx="864096" cy="576064"/>
          </a:xfrm>
          <a:prstGeom prst="rect">
            <a:avLst/>
          </a:prstGeom>
          <a:solidFill>
            <a:srgbClr val="0000CC"/>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FFF00"/>
                </a:solidFill>
                <a:effectLst>
                  <a:outerShdw blurRad="38100" dist="38100" dir="2700000" algn="tl">
                    <a:srgbClr val="000000">
                      <a:alpha val="43137"/>
                    </a:srgbClr>
                  </a:outerShdw>
                </a:effectLst>
              </a:rPr>
              <a:t>64</a:t>
            </a:r>
          </a:p>
        </p:txBody>
      </p:sp>
      <p:sp>
        <p:nvSpPr>
          <p:cNvPr id="19" name="Rectangle 18"/>
          <p:cNvSpPr/>
          <p:nvPr/>
        </p:nvSpPr>
        <p:spPr>
          <a:xfrm>
            <a:off x="10276690" y="3227236"/>
            <a:ext cx="864096" cy="576064"/>
          </a:xfrm>
          <a:prstGeom prst="rect">
            <a:avLst/>
          </a:prstGeom>
          <a:solidFill>
            <a:srgbClr val="0000CC"/>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FFF00"/>
                </a:solidFill>
                <a:effectLst>
                  <a:outerShdw blurRad="38100" dist="38100" dir="2700000" algn="tl">
                    <a:srgbClr val="000000">
                      <a:alpha val="43137"/>
                    </a:srgbClr>
                  </a:outerShdw>
                </a:effectLst>
              </a:rPr>
              <a:t>74</a:t>
            </a:r>
          </a:p>
        </p:txBody>
      </p:sp>
      <p:sp>
        <p:nvSpPr>
          <p:cNvPr id="20" name="Rectangle 19"/>
          <p:cNvSpPr/>
          <p:nvPr/>
        </p:nvSpPr>
        <p:spPr>
          <a:xfrm>
            <a:off x="10287913" y="2501872"/>
            <a:ext cx="864096" cy="576064"/>
          </a:xfrm>
          <a:prstGeom prst="rect">
            <a:avLst/>
          </a:prstGeom>
          <a:solidFill>
            <a:srgbClr val="0000CC"/>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FFF00"/>
                </a:solidFill>
                <a:effectLst>
                  <a:outerShdw blurRad="38100" dist="38100" dir="2700000" algn="tl">
                    <a:srgbClr val="000000">
                      <a:alpha val="43137"/>
                    </a:srgbClr>
                  </a:outerShdw>
                </a:effectLst>
              </a:rPr>
              <a:t>84</a:t>
            </a:r>
          </a:p>
        </p:txBody>
      </p:sp>
      <p:sp>
        <p:nvSpPr>
          <p:cNvPr id="21" name="TextBox 20"/>
          <p:cNvSpPr txBox="1"/>
          <p:nvPr/>
        </p:nvSpPr>
        <p:spPr>
          <a:xfrm>
            <a:off x="9531351" y="1764356"/>
            <a:ext cx="964367" cy="461665"/>
          </a:xfrm>
          <a:prstGeom prst="rect">
            <a:avLst/>
          </a:prstGeom>
          <a:noFill/>
        </p:spPr>
        <p:txBody>
          <a:bodyPr wrap="square" rtlCol="0">
            <a:spAutoFit/>
          </a:bodyPr>
          <a:lstStyle/>
          <a:p>
            <a:r>
              <a:rPr lang="en-CA" sz="2400" b="1" dirty="0">
                <a:solidFill>
                  <a:srgbClr val="00FFFF"/>
                </a:solidFill>
                <a:effectLst>
                  <a:outerShdw blurRad="38100" dist="38100" dir="2700000" algn="tl">
                    <a:srgbClr val="000000">
                      <a:alpha val="43137"/>
                    </a:srgbClr>
                  </a:outerShdw>
                </a:effectLst>
              </a:rPr>
              <a:t>marks</a:t>
            </a:r>
          </a:p>
        </p:txBody>
      </p:sp>
      <p:sp>
        <p:nvSpPr>
          <p:cNvPr id="22" name="TextBox 21"/>
          <p:cNvSpPr txBox="1"/>
          <p:nvPr/>
        </p:nvSpPr>
        <p:spPr>
          <a:xfrm>
            <a:off x="7627258" y="5043345"/>
            <a:ext cx="1387559" cy="461665"/>
          </a:xfrm>
          <a:prstGeom prst="rect">
            <a:avLst/>
          </a:prstGeom>
          <a:noFill/>
        </p:spPr>
        <p:txBody>
          <a:bodyPr wrap="square" rtlCol="0">
            <a:spAutoFit/>
          </a:bodyPr>
          <a:lstStyle/>
          <a:p>
            <a:r>
              <a:rPr lang="en-CA" sz="2400" b="1" dirty="0">
                <a:solidFill>
                  <a:srgbClr val="00FFFF"/>
                </a:solidFill>
                <a:effectLst>
                  <a:outerShdw blurRad="38100" dist="38100" dir="2700000" algn="tl">
                    <a:srgbClr val="000000">
                      <a:alpha val="43137"/>
                    </a:srgbClr>
                  </a:outerShdw>
                </a:effectLst>
              </a:rPr>
              <a:t>marks [0]</a:t>
            </a:r>
          </a:p>
        </p:txBody>
      </p:sp>
      <p:cxnSp>
        <p:nvCxnSpPr>
          <p:cNvPr id="23" name="Straight Arrow Connector 22"/>
          <p:cNvCxnSpPr>
            <a:cxnSpLocks/>
          </p:cNvCxnSpPr>
          <p:nvPr/>
        </p:nvCxnSpPr>
        <p:spPr>
          <a:xfrm flipV="1">
            <a:off x="8937925" y="4853306"/>
            <a:ext cx="1453709" cy="462122"/>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893846" y="2580819"/>
            <a:ext cx="1387559" cy="461665"/>
          </a:xfrm>
          <a:prstGeom prst="rect">
            <a:avLst/>
          </a:prstGeom>
          <a:noFill/>
        </p:spPr>
        <p:txBody>
          <a:bodyPr wrap="square" rtlCol="0">
            <a:spAutoFit/>
          </a:bodyPr>
          <a:lstStyle/>
          <a:p>
            <a:r>
              <a:rPr lang="en-CA" sz="2400" b="1" dirty="0">
                <a:solidFill>
                  <a:srgbClr val="00FFFF"/>
                </a:solidFill>
                <a:effectLst>
                  <a:outerShdw blurRad="38100" dist="38100" dir="2700000" algn="tl">
                    <a:srgbClr val="000000">
                      <a:alpha val="43137"/>
                    </a:srgbClr>
                  </a:outerShdw>
                </a:effectLst>
              </a:rPr>
              <a:t>marks [3]</a:t>
            </a:r>
          </a:p>
        </p:txBody>
      </p:sp>
      <p:cxnSp>
        <p:nvCxnSpPr>
          <p:cNvPr id="28" name="Straight Arrow Connector 27"/>
          <p:cNvCxnSpPr>
            <a:cxnSpLocks/>
            <a:stCxn id="27" idx="3"/>
          </p:cNvCxnSpPr>
          <p:nvPr/>
        </p:nvCxnSpPr>
        <p:spPr>
          <a:xfrm flipV="1">
            <a:off x="9281405" y="2754400"/>
            <a:ext cx="995285" cy="57252"/>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flipV="1">
            <a:off x="923634" y="3562652"/>
            <a:ext cx="1310680" cy="1872721"/>
          </a:xfrm>
          <a:prstGeom prst="straightConnector1">
            <a:avLst/>
          </a:prstGeom>
          <a:ln w="47625">
            <a:solidFill>
              <a:schemeClr val="bg1"/>
            </a:solidFill>
            <a:tailEnd type="arrow"/>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83652" y="5396652"/>
            <a:ext cx="1981739" cy="461665"/>
          </a:xfrm>
          <a:prstGeom prst="rect">
            <a:avLst/>
          </a:prstGeom>
          <a:noFill/>
        </p:spPr>
        <p:txBody>
          <a:bodyPr wrap="squar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CA" dirty="0"/>
              <a:t>Which floor?</a:t>
            </a:r>
          </a:p>
        </p:txBody>
      </p:sp>
      <p:cxnSp>
        <p:nvCxnSpPr>
          <p:cNvPr id="30" name="Straight Arrow Connector 29"/>
          <p:cNvCxnSpPr/>
          <p:nvPr/>
        </p:nvCxnSpPr>
        <p:spPr>
          <a:xfrm flipH="1">
            <a:off x="2426335" y="2266508"/>
            <a:ext cx="720080" cy="864096"/>
          </a:xfrm>
          <a:prstGeom prst="straightConnector1">
            <a:avLst/>
          </a:prstGeom>
          <a:ln w="47625">
            <a:solidFill>
              <a:schemeClr val="bg1"/>
            </a:solidFill>
            <a:tailEnd type="arrow"/>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091635" y="1884953"/>
            <a:ext cx="6552363" cy="461665"/>
          </a:xfrm>
          <a:prstGeom prst="rect">
            <a:avLst/>
          </a:prstGeom>
          <a:noFill/>
        </p:spPr>
        <p:txBody>
          <a:bodyPr wrap="squar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CA" dirty="0"/>
              <a:t>Name of the warehouse</a:t>
            </a:r>
          </a:p>
        </p:txBody>
      </p:sp>
      <p:cxnSp>
        <p:nvCxnSpPr>
          <p:cNvPr id="33" name="Straight Arrow Connector 32">
            <a:extLst>
              <a:ext uri="{FF2B5EF4-FFF2-40B4-BE49-F238E27FC236}">
                <a16:creationId xmlns:a16="http://schemas.microsoft.com/office/drawing/2014/main" id="{15F903FA-87DF-3FA9-1648-4649D03D84D8}"/>
              </a:ext>
            </a:extLst>
          </p:cNvPr>
          <p:cNvCxnSpPr>
            <a:cxnSpLocks/>
          </p:cNvCxnSpPr>
          <p:nvPr/>
        </p:nvCxnSpPr>
        <p:spPr>
          <a:xfrm flipH="1" flipV="1">
            <a:off x="2966732" y="3471883"/>
            <a:ext cx="4660526" cy="1772988"/>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29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anim calcmode="lin" valueType="num">
                                      <p:cBhvr>
                                        <p:cTn id="61" dur="1000" fill="hold"/>
                                        <p:tgtEl>
                                          <p:spTgt spid="31"/>
                                        </p:tgtEl>
                                        <p:attrNameLst>
                                          <p:attrName>ppt_x</p:attrName>
                                        </p:attrNameLst>
                                      </p:cBhvr>
                                      <p:tavLst>
                                        <p:tav tm="0">
                                          <p:val>
                                            <p:strVal val="#ppt_x"/>
                                          </p:val>
                                        </p:tav>
                                        <p:tav tm="100000">
                                          <p:val>
                                            <p:strVal val="#ppt_x"/>
                                          </p:val>
                                        </p:tav>
                                      </p:tavLst>
                                    </p:anim>
                                    <p:anim calcmode="lin" valueType="num">
                                      <p:cBhvr>
                                        <p:cTn id="6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1000"/>
                                        <p:tgtEl>
                                          <p:spTgt spid="23"/>
                                        </p:tgtEl>
                                      </p:cBhvr>
                                    </p:animEffect>
                                    <p:anim calcmode="lin" valueType="num">
                                      <p:cBhvr>
                                        <p:cTn id="78" dur="1000" fill="hold"/>
                                        <p:tgtEl>
                                          <p:spTgt spid="23"/>
                                        </p:tgtEl>
                                        <p:attrNameLst>
                                          <p:attrName>ppt_x</p:attrName>
                                        </p:attrNameLst>
                                      </p:cBhvr>
                                      <p:tavLst>
                                        <p:tav tm="0">
                                          <p:val>
                                            <p:strVal val="#ppt_x"/>
                                          </p:val>
                                        </p:tav>
                                        <p:tav tm="100000">
                                          <p:val>
                                            <p:strVal val="#ppt_x"/>
                                          </p:val>
                                        </p:tav>
                                      </p:tavLst>
                                    </p:anim>
                                    <p:anim calcmode="lin" valueType="num">
                                      <p:cBhvr>
                                        <p:cTn id="79" dur="1000" fill="hold"/>
                                        <p:tgtEl>
                                          <p:spTgt spid="2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1000"/>
                                        <p:tgtEl>
                                          <p:spTgt spid="27"/>
                                        </p:tgtEl>
                                      </p:cBhvr>
                                    </p:animEffect>
                                    <p:anim calcmode="lin" valueType="num">
                                      <p:cBhvr>
                                        <p:cTn id="83" dur="1000" fill="hold"/>
                                        <p:tgtEl>
                                          <p:spTgt spid="27"/>
                                        </p:tgtEl>
                                        <p:attrNameLst>
                                          <p:attrName>ppt_x</p:attrName>
                                        </p:attrNameLst>
                                      </p:cBhvr>
                                      <p:tavLst>
                                        <p:tav tm="0">
                                          <p:val>
                                            <p:strVal val="#ppt_x"/>
                                          </p:val>
                                        </p:tav>
                                        <p:tav tm="100000">
                                          <p:val>
                                            <p:strVal val="#ppt_x"/>
                                          </p:val>
                                        </p:tav>
                                      </p:tavLst>
                                    </p:anim>
                                    <p:anim calcmode="lin" valueType="num">
                                      <p:cBhvr>
                                        <p:cTn id="84" dur="1000" fill="hold"/>
                                        <p:tgtEl>
                                          <p:spTgt spid="27"/>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1000"/>
                                        <p:tgtEl>
                                          <p:spTgt spid="28"/>
                                        </p:tgtEl>
                                      </p:cBhvr>
                                    </p:animEffect>
                                    <p:anim calcmode="lin" valueType="num">
                                      <p:cBhvr>
                                        <p:cTn id="88" dur="1000" fill="hold"/>
                                        <p:tgtEl>
                                          <p:spTgt spid="28"/>
                                        </p:tgtEl>
                                        <p:attrNameLst>
                                          <p:attrName>ppt_x</p:attrName>
                                        </p:attrNameLst>
                                      </p:cBhvr>
                                      <p:tavLst>
                                        <p:tav tm="0">
                                          <p:val>
                                            <p:strVal val="#ppt_x"/>
                                          </p:val>
                                        </p:tav>
                                        <p:tav tm="100000">
                                          <p:val>
                                            <p:strVal val="#ppt_x"/>
                                          </p:val>
                                        </p:tav>
                                      </p:tavLst>
                                    </p:anim>
                                    <p:anim calcmode="lin" valueType="num">
                                      <p:cBhvr>
                                        <p:cTn id="89" dur="1000" fill="hold"/>
                                        <p:tgtEl>
                                          <p:spTgt spid="28"/>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1000"/>
                                        <p:tgtEl>
                                          <p:spTgt spid="33"/>
                                        </p:tgtEl>
                                      </p:cBhvr>
                                    </p:animEffect>
                                    <p:anim calcmode="lin" valueType="num">
                                      <p:cBhvr>
                                        <p:cTn id="93" dur="1000" fill="hold"/>
                                        <p:tgtEl>
                                          <p:spTgt spid="33"/>
                                        </p:tgtEl>
                                        <p:attrNameLst>
                                          <p:attrName>ppt_x</p:attrName>
                                        </p:attrNameLst>
                                      </p:cBhvr>
                                      <p:tavLst>
                                        <p:tav tm="0">
                                          <p:val>
                                            <p:strVal val="#ppt_x"/>
                                          </p:val>
                                        </p:tav>
                                        <p:tav tm="100000">
                                          <p:val>
                                            <p:strVal val="#ppt_x"/>
                                          </p:val>
                                        </p:tav>
                                      </p:tavLst>
                                    </p:anim>
                                    <p:anim calcmode="lin" valueType="num">
                                      <p:cBhvr>
                                        <p:cTn id="9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21" grpId="0"/>
      <p:bldP spid="22" grpId="0"/>
      <p:bldP spid="27"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404664"/>
            <a:ext cx="10972800" cy="1143000"/>
          </a:xfrm>
        </p:spPr>
        <p:txBody>
          <a:bodyPr>
            <a:normAutofit fontScale="90000"/>
          </a:bodyPr>
          <a:lstStyle/>
          <a:p>
            <a:r>
              <a:rPr lang="en-CA" dirty="0"/>
              <a:t>There is a shortcut for declaring and populating arrays</a:t>
            </a:r>
          </a:p>
        </p:txBody>
      </p:sp>
      <p:pic>
        <p:nvPicPr>
          <p:cNvPr id="31746" name="Picture 2"/>
          <p:cNvPicPr>
            <a:picLocks noChangeAspect="1" noChangeArrowheads="1"/>
          </p:cNvPicPr>
          <p:nvPr/>
        </p:nvPicPr>
        <p:blipFill rotWithShape="1">
          <a:blip r:embed="rId2" cstate="print"/>
          <a:srcRect b="12500"/>
          <a:stretch/>
        </p:blipFill>
        <p:spPr bwMode="auto">
          <a:xfrm>
            <a:off x="2159563" y="3284984"/>
            <a:ext cx="8018061" cy="50405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159564" y="2660916"/>
            <a:ext cx="793807" cy="461665"/>
          </a:xfrm>
          <a:prstGeom prst="rect">
            <a:avLst/>
          </a:prstGeom>
          <a:noFill/>
        </p:spPr>
        <p:txBody>
          <a:bodyPr wrap="none" rtlCol="0">
            <a:spAutoFit/>
          </a:bodyPr>
          <a:lstStyle/>
          <a:p>
            <a:r>
              <a:rPr lang="en-CA" sz="2400" b="1" dirty="0">
                <a:solidFill>
                  <a:srgbClr val="00FFFF"/>
                </a:solidFill>
                <a:effectLst>
                  <a:outerShdw blurRad="38100" dist="38100" dir="2700000" algn="tl">
                    <a:srgbClr val="000000">
                      <a:alpha val="43137"/>
                    </a:srgbClr>
                  </a:outerShdw>
                </a:effectLst>
              </a:rPr>
              <a:t>Type</a:t>
            </a:r>
          </a:p>
        </p:txBody>
      </p:sp>
      <p:cxnSp>
        <p:nvCxnSpPr>
          <p:cNvPr id="6" name="Straight Arrow Connector 5"/>
          <p:cNvCxnSpPr/>
          <p:nvPr/>
        </p:nvCxnSpPr>
        <p:spPr>
          <a:xfrm rot="16200000" flipH="1">
            <a:off x="2639616" y="3068960"/>
            <a:ext cx="288032" cy="288032"/>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16200000" flipH="1">
            <a:off x="2699623" y="2432890"/>
            <a:ext cx="936104" cy="1056117"/>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200000" flipH="1">
            <a:off x="3899756" y="2744924"/>
            <a:ext cx="936104" cy="576064"/>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07702" y="2180862"/>
            <a:ext cx="1703223" cy="461665"/>
          </a:xfrm>
          <a:prstGeom prst="rect">
            <a:avLst/>
          </a:prstGeom>
          <a:noFill/>
        </p:spPr>
        <p:txBody>
          <a:bodyPr wrap="none" rtlCol="0">
            <a:spAutoFit/>
          </a:bodyPr>
          <a:lstStyle/>
          <a:p>
            <a:r>
              <a:rPr lang="en-CA" sz="2400" b="1" dirty="0">
                <a:solidFill>
                  <a:srgbClr val="00FFFF"/>
                </a:solidFill>
                <a:effectLst>
                  <a:outerShdw blurRad="38100" dist="38100" dir="2700000" algn="tl">
                    <a:srgbClr val="000000">
                      <a:alpha val="43137"/>
                    </a:srgbClr>
                  </a:outerShdw>
                </a:effectLst>
              </a:rPr>
              <a:t>Array Name</a:t>
            </a:r>
          </a:p>
        </p:txBody>
      </p:sp>
      <p:cxnSp>
        <p:nvCxnSpPr>
          <p:cNvPr id="11" name="Straight Arrow Connector 10"/>
          <p:cNvCxnSpPr/>
          <p:nvPr/>
        </p:nvCxnSpPr>
        <p:spPr>
          <a:xfrm rot="5400000">
            <a:off x="6300023" y="2552903"/>
            <a:ext cx="936104" cy="960107"/>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6732071" y="2984951"/>
            <a:ext cx="936104" cy="96011"/>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7212124" y="2600908"/>
            <a:ext cx="936104" cy="864096"/>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248128" y="2564904"/>
            <a:ext cx="1920213" cy="936104"/>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576054" y="2127257"/>
            <a:ext cx="1364797" cy="461665"/>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Elements</a:t>
            </a:r>
          </a:p>
        </p:txBody>
      </p:sp>
      <p:sp>
        <p:nvSpPr>
          <p:cNvPr id="21" name="TextBox 20"/>
          <p:cNvSpPr txBox="1"/>
          <p:nvPr/>
        </p:nvSpPr>
        <p:spPr>
          <a:xfrm>
            <a:off x="1391479" y="1988841"/>
            <a:ext cx="1929952" cy="830997"/>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Tells us it’s an</a:t>
            </a:r>
          </a:p>
          <a:p>
            <a:r>
              <a:rPr lang="en-CA" sz="2400" b="1" dirty="0">
                <a:solidFill>
                  <a:schemeClr val="bg1"/>
                </a:solidFill>
                <a:effectLst>
                  <a:outerShdw blurRad="38100" dist="38100" dir="2700000" algn="tl">
                    <a:srgbClr val="000000">
                      <a:alpha val="43137"/>
                    </a:srgbClr>
                  </a:outerShdw>
                </a:effectLst>
              </a:rPr>
              <a:t>array</a:t>
            </a:r>
          </a:p>
        </p:txBody>
      </p:sp>
    </p:spTree>
    <p:extLst>
      <p:ext uri="{BB962C8B-B14F-4D97-AF65-F5344CB8AC3E}">
        <p14:creationId xmlns:p14="http://schemas.microsoft.com/office/powerpoint/2010/main" val="1292642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0CAB73-E39D-47CD-E243-CB207D5B1D83}"/>
              </a:ext>
            </a:extLst>
          </p:cNvPr>
          <p:cNvSpPr>
            <a:spLocks noGrp="1"/>
          </p:cNvSpPr>
          <p:nvPr>
            <p:ph type="title"/>
          </p:nvPr>
        </p:nvSpPr>
        <p:spPr/>
        <p:txBody>
          <a:bodyPr/>
          <a:lstStyle/>
          <a:p>
            <a:r>
              <a:rPr lang="en-US" dirty="0"/>
              <a:t>Yourturn1-Part A </a:t>
            </a:r>
            <a:endParaRPr lang="en-CA" dirty="0"/>
          </a:p>
        </p:txBody>
      </p:sp>
      <p:sp>
        <p:nvSpPr>
          <p:cNvPr id="2" name="TextBox 1">
            <a:extLst>
              <a:ext uri="{FF2B5EF4-FFF2-40B4-BE49-F238E27FC236}">
                <a16:creationId xmlns:a16="http://schemas.microsoft.com/office/drawing/2014/main" id="{67984128-150E-9178-92EE-F2BE0F2D6B68}"/>
              </a:ext>
            </a:extLst>
          </p:cNvPr>
          <p:cNvSpPr txBox="1"/>
          <p:nvPr/>
        </p:nvSpPr>
        <p:spPr>
          <a:xfrm>
            <a:off x="11096786" y="6431796"/>
            <a:ext cx="930063" cy="369332"/>
          </a:xfrm>
          <a:prstGeom prst="rect">
            <a:avLst/>
          </a:prstGeom>
          <a:noFill/>
        </p:spPr>
        <p:txBody>
          <a:bodyPr wrap="none" rtlCol="0">
            <a:spAutoFit/>
          </a:bodyPr>
          <a:lstStyle/>
          <a:p>
            <a:pPr algn="l"/>
            <a:r>
              <a:rPr lang="en-US" b="1" dirty="0">
                <a:solidFill>
                  <a:schemeClr val="bg1"/>
                </a:solidFill>
              </a:rPr>
              <a:t>10 mins</a:t>
            </a:r>
            <a:endParaRPr lang="en-CA" b="1" dirty="0" err="1">
              <a:solidFill>
                <a:schemeClr val="bg1"/>
              </a:solidFill>
            </a:endParaRPr>
          </a:p>
        </p:txBody>
      </p:sp>
    </p:spTree>
    <p:extLst>
      <p:ext uri="{BB962C8B-B14F-4D97-AF65-F5344CB8AC3E}">
        <p14:creationId xmlns:p14="http://schemas.microsoft.com/office/powerpoint/2010/main" val="2907209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CA" dirty="0" err="1">
                <a:solidFill>
                  <a:srgbClr val="FF00FF"/>
                </a:solidFill>
              </a:rPr>
              <a:t>int</a:t>
            </a:r>
            <a:r>
              <a:rPr lang="en-CA" dirty="0">
                <a:solidFill>
                  <a:srgbClr val="FF00FF"/>
                </a:solidFill>
              </a:rPr>
              <a:t> [] marks = new </a:t>
            </a:r>
            <a:r>
              <a:rPr lang="en-CA" dirty="0" err="1">
                <a:solidFill>
                  <a:srgbClr val="FF00FF"/>
                </a:solidFill>
              </a:rPr>
              <a:t>int</a:t>
            </a:r>
            <a:r>
              <a:rPr lang="en-CA" dirty="0">
                <a:solidFill>
                  <a:srgbClr val="FF00FF"/>
                </a:solidFill>
              </a:rPr>
              <a:t> [5];</a:t>
            </a:r>
          </a:p>
        </p:txBody>
      </p:sp>
      <p:sp>
        <p:nvSpPr>
          <p:cNvPr id="4" name="Rectangle 3"/>
          <p:cNvSpPr/>
          <p:nvPr/>
        </p:nvSpPr>
        <p:spPr>
          <a:xfrm>
            <a:off x="7536160" y="1844824"/>
            <a:ext cx="2976331" cy="4752528"/>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Storage type</a:t>
            </a:r>
            <a:r>
              <a:rPr lang="en-CA" sz="2400" b="1">
                <a:effectLst>
                  <a:outerShdw blurRad="38100" dist="38100" dir="2700000" algn="tl">
                    <a:srgbClr val="000000">
                      <a:alpha val="43137"/>
                    </a:srgbClr>
                  </a:outerShdw>
                </a:effectLst>
              </a:rPr>
              <a:t>: int</a:t>
            </a:r>
            <a:endParaRPr lang="en-US" sz="2400" b="1" dirty="0">
              <a:effectLst>
                <a:outerShdw blurRad="38100" dist="38100" dir="2700000" algn="tl">
                  <a:srgbClr val="000000">
                    <a:alpha val="43137"/>
                  </a:srgbClr>
                </a:outerShdw>
              </a:effectLst>
            </a:endParaRPr>
          </a:p>
        </p:txBody>
      </p:sp>
      <p:sp>
        <p:nvSpPr>
          <p:cNvPr id="5" name="Rectangle 4"/>
          <p:cNvSpPr/>
          <p:nvPr/>
        </p:nvSpPr>
        <p:spPr>
          <a:xfrm>
            <a:off x="8823110" y="587044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4</a:t>
            </a:r>
          </a:p>
          <a:p>
            <a:pPr algn="ctr"/>
            <a:endParaRPr lang="en-US" sz="2400" b="1" dirty="0">
              <a:solidFill>
                <a:srgbClr val="00FFFF"/>
              </a:solidFill>
            </a:endParaRPr>
          </a:p>
        </p:txBody>
      </p:sp>
      <p:sp>
        <p:nvSpPr>
          <p:cNvPr id="6" name="Rectangle 5"/>
          <p:cNvSpPr/>
          <p:nvPr/>
        </p:nvSpPr>
        <p:spPr>
          <a:xfrm>
            <a:off x="8823110" y="5085184"/>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3</a:t>
            </a:r>
          </a:p>
          <a:p>
            <a:pPr algn="ctr"/>
            <a:endParaRPr lang="en-US" sz="2400" b="1" dirty="0">
              <a:solidFill>
                <a:srgbClr val="00FFFF"/>
              </a:solidFill>
            </a:endParaRPr>
          </a:p>
        </p:txBody>
      </p:sp>
      <p:sp>
        <p:nvSpPr>
          <p:cNvPr id="7" name="Rectangle 6"/>
          <p:cNvSpPr/>
          <p:nvPr/>
        </p:nvSpPr>
        <p:spPr>
          <a:xfrm>
            <a:off x="8817083" y="4293096"/>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2</a:t>
            </a:r>
          </a:p>
          <a:p>
            <a:pPr algn="ctr"/>
            <a:endParaRPr lang="en-US" sz="2400" b="1" dirty="0">
              <a:solidFill>
                <a:srgbClr val="00FFFF"/>
              </a:solidFill>
            </a:endParaRPr>
          </a:p>
        </p:txBody>
      </p:sp>
      <p:sp>
        <p:nvSpPr>
          <p:cNvPr id="8" name="Rectangle 7"/>
          <p:cNvSpPr/>
          <p:nvPr/>
        </p:nvSpPr>
        <p:spPr>
          <a:xfrm>
            <a:off x="8817083" y="3501008"/>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1</a:t>
            </a:r>
          </a:p>
          <a:p>
            <a:pPr algn="ctr"/>
            <a:endParaRPr lang="en-US" sz="2400" b="1" dirty="0">
              <a:solidFill>
                <a:srgbClr val="00FFFF"/>
              </a:solidFill>
            </a:endParaRPr>
          </a:p>
        </p:txBody>
      </p:sp>
      <p:sp>
        <p:nvSpPr>
          <p:cNvPr id="9" name="Rectangle 8"/>
          <p:cNvSpPr/>
          <p:nvPr/>
        </p:nvSpPr>
        <p:spPr>
          <a:xfrm>
            <a:off x="8797510" y="270892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0</a:t>
            </a:r>
          </a:p>
          <a:p>
            <a:pPr algn="ctr"/>
            <a:endParaRPr lang="en-CA" sz="2400" dirty="0"/>
          </a:p>
        </p:txBody>
      </p:sp>
      <p:sp>
        <p:nvSpPr>
          <p:cNvPr id="12" name="Title 1"/>
          <p:cNvSpPr>
            <a:spLocks noGrp="1"/>
          </p:cNvSpPr>
          <p:nvPr>
            <p:ph type="title"/>
          </p:nvPr>
        </p:nvSpPr>
        <p:spPr>
          <a:xfrm>
            <a:off x="609600" y="173765"/>
            <a:ext cx="10972800" cy="1143000"/>
          </a:xfrm>
        </p:spPr>
        <p:txBody>
          <a:bodyPr>
            <a:normAutofit/>
          </a:bodyPr>
          <a:lstStyle/>
          <a:p>
            <a:r>
              <a:rPr lang="en-CA" dirty="0"/>
              <a:t>Always 3 things to access an array element…</a:t>
            </a:r>
            <a:endParaRPr lang="en-US" dirty="0"/>
          </a:p>
        </p:txBody>
      </p:sp>
      <p:sp>
        <p:nvSpPr>
          <p:cNvPr id="2" name="Rectangle 1"/>
          <p:cNvSpPr/>
          <p:nvPr/>
        </p:nvSpPr>
        <p:spPr>
          <a:xfrm>
            <a:off x="867146" y="2926105"/>
            <a:ext cx="4509953" cy="830997"/>
          </a:xfrm>
          <a:prstGeom prst="rect">
            <a:avLst/>
          </a:prstGeom>
        </p:spPr>
        <p:txBody>
          <a:bodyPr wrap="none">
            <a:spAutoFit/>
          </a:bodyPr>
          <a:lstStyle/>
          <a:p>
            <a:r>
              <a:rPr lang="en-CA" sz="4800" b="1" dirty="0" err="1">
                <a:solidFill>
                  <a:schemeClr val="bg1"/>
                </a:solidFill>
                <a:effectLst>
                  <a:outerShdw blurRad="38100" dist="38100" dir="2700000" algn="tl">
                    <a:srgbClr val="000000">
                      <a:alpha val="43137"/>
                    </a:srgbClr>
                  </a:outerShdw>
                </a:effectLst>
              </a:rPr>
              <a:t>int</a:t>
            </a:r>
            <a:r>
              <a:rPr lang="en-CA" sz="4800" b="1" dirty="0">
                <a:solidFill>
                  <a:schemeClr val="bg1"/>
                </a:solidFill>
                <a:effectLst>
                  <a:outerShdw blurRad="38100" dist="38100" dir="2700000" algn="tl">
                    <a:srgbClr val="000000">
                      <a:alpha val="43137"/>
                    </a:srgbClr>
                  </a:outerShdw>
                </a:effectLst>
              </a:rPr>
              <a:t> b = marks [4];</a:t>
            </a:r>
            <a:endParaRPr lang="en-US" sz="4800" b="1" dirty="0">
              <a:solidFill>
                <a:schemeClr val="bg1"/>
              </a:solidFill>
              <a:effectLst>
                <a:outerShdw blurRad="38100" dist="38100" dir="2700000" algn="tl">
                  <a:srgbClr val="000000">
                    <a:alpha val="43137"/>
                  </a:srgbClr>
                </a:outerShdw>
              </a:effectLst>
            </a:endParaRPr>
          </a:p>
        </p:txBody>
      </p:sp>
      <p:grpSp>
        <p:nvGrpSpPr>
          <p:cNvPr id="30" name="Group 29"/>
          <p:cNvGrpSpPr/>
          <p:nvPr/>
        </p:nvGrpSpPr>
        <p:grpSpPr>
          <a:xfrm>
            <a:off x="-48683" y="2218721"/>
            <a:ext cx="4548168" cy="1078959"/>
            <a:chOff x="-36512" y="1664040"/>
            <a:chExt cx="3411126" cy="809219"/>
          </a:xfrm>
        </p:grpSpPr>
        <p:cxnSp>
          <p:nvCxnSpPr>
            <p:cNvPr id="11" name="Straight Arrow Connector 10"/>
            <p:cNvCxnSpPr/>
            <p:nvPr/>
          </p:nvCxnSpPr>
          <p:spPr>
            <a:xfrm>
              <a:off x="1730479" y="2031690"/>
              <a:ext cx="746662" cy="441569"/>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12" y="1664040"/>
              <a:ext cx="3411126" cy="346249"/>
            </a:xfrm>
            <a:prstGeom prst="rect">
              <a:avLst/>
            </a:prstGeom>
            <a:noFill/>
          </p:spPr>
          <p:txBody>
            <a:bodyPr wrap="none" rtlCol="0">
              <a:spAutoFit/>
            </a:bodyPr>
            <a:lstStyle/>
            <a:p>
              <a:r>
                <a:rPr lang="en-CA" sz="2400" b="1" dirty="0">
                  <a:solidFill>
                    <a:srgbClr val="FFFF00"/>
                  </a:solidFill>
                  <a:effectLst>
                    <a:outerShdw blurRad="38100" dist="38100" dir="2700000" algn="tl">
                      <a:srgbClr val="000000">
                        <a:alpha val="43137"/>
                      </a:srgbClr>
                    </a:outerShdw>
                  </a:effectLst>
                </a:rPr>
                <a:t>1.  Name of the warehouse (array)</a:t>
              </a:r>
            </a:p>
          </p:txBody>
        </p:sp>
      </p:grpSp>
      <p:grpSp>
        <p:nvGrpSpPr>
          <p:cNvPr id="31" name="Group 30"/>
          <p:cNvGrpSpPr/>
          <p:nvPr/>
        </p:nvGrpSpPr>
        <p:grpSpPr>
          <a:xfrm>
            <a:off x="4543457" y="2187347"/>
            <a:ext cx="4720229" cy="917451"/>
            <a:chOff x="3557261" y="1667638"/>
            <a:chExt cx="3540172" cy="688088"/>
          </a:xfrm>
        </p:grpSpPr>
        <p:cxnSp>
          <p:nvCxnSpPr>
            <p:cNvPr id="16" name="Straight Arrow Connector 15"/>
            <p:cNvCxnSpPr/>
            <p:nvPr/>
          </p:nvCxnSpPr>
          <p:spPr>
            <a:xfrm flipH="1">
              <a:off x="3557261" y="1980092"/>
              <a:ext cx="150644" cy="375634"/>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63452" y="1667638"/>
              <a:ext cx="3533981" cy="346249"/>
            </a:xfrm>
            <a:prstGeom prst="rect">
              <a:avLst/>
            </a:prstGeom>
            <a:noFill/>
          </p:spPr>
          <p:txBody>
            <a:bodyPr wrap="square" rtlCol="0">
              <a:spAutoFit/>
            </a:bodyPr>
            <a:lstStyle/>
            <a:p>
              <a:r>
                <a:rPr lang="en-CA" sz="2400" b="1" dirty="0">
                  <a:solidFill>
                    <a:srgbClr val="FFFF00"/>
                  </a:solidFill>
                  <a:effectLst>
                    <a:outerShdw blurRad="38100" dist="38100" dir="2700000" algn="tl">
                      <a:srgbClr val="000000">
                        <a:alpha val="43137"/>
                      </a:srgbClr>
                    </a:outerShdw>
                  </a:effectLst>
                </a:rPr>
                <a:t>2.  Elevator car []</a:t>
              </a:r>
            </a:p>
          </p:txBody>
        </p:sp>
      </p:grpSp>
      <p:grpSp>
        <p:nvGrpSpPr>
          <p:cNvPr id="32" name="Group 31"/>
          <p:cNvGrpSpPr/>
          <p:nvPr/>
        </p:nvGrpSpPr>
        <p:grpSpPr>
          <a:xfrm>
            <a:off x="3152453" y="3633799"/>
            <a:ext cx="4320480" cy="1554526"/>
            <a:chOff x="2594575" y="2739224"/>
            <a:chExt cx="3240360" cy="1165894"/>
          </a:xfrm>
        </p:grpSpPr>
        <p:cxnSp>
          <p:nvCxnSpPr>
            <p:cNvPr id="20" name="Straight Arrow Connector 19"/>
            <p:cNvCxnSpPr/>
            <p:nvPr/>
          </p:nvCxnSpPr>
          <p:spPr>
            <a:xfrm flipH="1" flipV="1">
              <a:off x="3779912" y="2739224"/>
              <a:ext cx="144015" cy="632342"/>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594575" y="3281870"/>
              <a:ext cx="3240360" cy="623248"/>
            </a:xfrm>
            <a:prstGeom prst="rect">
              <a:avLst/>
            </a:prstGeom>
            <a:noFill/>
          </p:spPr>
          <p:txBody>
            <a:bodyPr wrap="square" rtlCol="0">
              <a:spAutoFit/>
            </a:bodyPr>
            <a:lstStyle/>
            <a:p>
              <a:pPr marL="457189" indent="-457189">
                <a:buAutoNum type="arabicPeriod" startAt="3"/>
              </a:pPr>
              <a:r>
                <a:rPr lang="en-CA" sz="2400" b="1" dirty="0">
                  <a:solidFill>
                    <a:srgbClr val="FFFF00"/>
                  </a:solidFill>
                  <a:effectLst>
                    <a:outerShdw blurRad="38100" dist="38100" dir="2700000" algn="tl">
                      <a:srgbClr val="000000">
                        <a:alpha val="43137"/>
                      </a:srgbClr>
                    </a:outerShdw>
                  </a:effectLst>
                </a:rPr>
                <a:t>Floor number</a:t>
              </a:r>
              <a:br>
                <a:rPr lang="en-CA" sz="2400" b="1" dirty="0">
                  <a:solidFill>
                    <a:srgbClr val="FFFF00"/>
                  </a:solidFill>
                  <a:effectLst>
                    <a:outerShdw blurRad="38100" dist="38100" dir="2700000" algn="tl">
                      <a:srgbClr val="000000">
                        <a:alpha val="43137"/>
                      </a:srgbClr>
                    </a:outerShdw>
                  </a:effectLst>
                </a:rPr>
              </a:br>
              <a:r>
                <a:rPr lang="en-CA" sz="2400" b="1" dirty="0">
                  <a:solidFill>
                    <a:srgbClr val="FFFF00"/>
                  </a:solidFill>
                  <a:effectLst>
                    <a:outerShdw blurRad="38100" dist="38100" dir="2700000" algn="tl">
                      <a:srgbClr val="000000">
                        <a:alpha val="43137"/>
                      </a:srgbClr>
                    </a:outerShdw>
                  </a:effectLst>
                </a:rPr>
                <a:t>(This could be a variable)</a:t>
              </a:r>
            </a:p>
          </p:txBody>
        </p:sp>
      </p:grpSp>
      <p:sp>
        <p:nvSpPr>
          <p:cNvPr id="33" name="TextBox 32"/>
          <p:cNvSpPr txBox="1"/>
          <p:nvPr/>
        </p:nvSpPr>
        <p:spPr>
          <a:xfrm flipH="1">
            <a:off x="363958" y="5582763"/>
            <a:ext cx="6528725" cy="461665"/>
          </a:xfrm>
          <a:prstGeom prst="rect">
            <a:avLst/>
          </a:prstGeom>
          <a:noFill/>
        </p:spPr>
        <p:txBody>
          <a:bodyPr wrap="square" rtlCol="0">
            <a:spAutoFit/>
          </a:bodyPr>
          <a:lstStyle/>
          <a:p>
            <a:r>
              <a:rPr lang="en-CA" sz="2400" b="1" dirty="0">
                <a:solidFill>
                  <a:schemeClr val="bg1"/>
                </a:solidFill>
                <a:effectLst>
                  <a:glow rad="101600">
                    <a:srgbClr val="FF00FF">
                      <a:alpha val="60000"/>
                    </a:srgbClr>
                  </a:glow>
                  <a:outerShdw blurRad="38100" dist="38100" dir="2700000" algn="tl">
                    <a:srgbClr val="000000">
                      <a:alpha val="43137"/>
                    </a:srgbClr>
                  </a:outerShdw>
                </a:effectLst>
              </a:rPr>
              <a:t>This is all you need (EVER) to access and array</a:t>
            </a:r>
            <a:r>
              <a:rPr lang="en-CA" sz="2400" b="1" dirty="0">
                <a:solidFill>
                  <a:srgbClr val="FF00FF"/>
                </a:solidFill>
                <a:effectLst>
                  <a:outerShdw blurRad="38100" dist="38100" dir="2700000" algn="tl">
                    <a:srgbClr val="000000">
                      <a:alpha val="43137"/>
                    </a:srgbClr>
                  </a:outerShdw>
                </a:effectLst>
              </a:rPr>
              <a:t>!</a:t>
            </a:r>
          </a:p>
        </p:txBody>
      </p:sp>
      <p:cxnSp>
        <p:nvCxnSpPr>
          <p:cNvPr id="10" name="Straight Arrow Connector 9">
            <a:extLst>
              <a:ext uri="{FF2B5EF4-FFF2-40B4-BE49-F238E27FC236}">
                <a16:creationId xmlns:a16="http://schemas.microsoft.com/office/drawing/2014/main" id="{F498367F-CAE4-1079-A8AA-B284198B09A1}"/>
              </a:ext>
            </a:extLst>
          </p:cNvPr>
          <p:cNvCxnSpPr>
            <a:cxnSpLocks/>
          </p:cNvCxnSpPr>
          <p:nvPr/>
        </p:nvCxnSpPr>
        <p:spPr>
          <a:xfrm>
            <a:off x="4757031" y="2612161"/>
            <a:ext cx="231193" cy="484866"/>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C303484-62F6-A48C-9C1B-0201137ECF5F}"/>
              </a:ext>
            </a:extLst>
          </p:cNvPr>
          <p:cNvSpPr txBox="1"/>
          <p:nvPr/>
        </p:nvSpPr>
        <p:spPr>
          <a:xfrm flipH="1">
            <a:off x="363958" y="6071750"/>
            <a:ext cx="6528725" cy="461665"/>
          </a:xfrm>
          <a:prstGeom prst="rect">
            <a:avLst/>
          </a:prstGeom>
          <a:noFill/>
        </p:spPr>
        <p:txBody>
          <a:bodyPr wrap="square" rtlCol="0">
            <a:spAutoFit/>
          </a:bodyPr>
          <a:lstStyle/>
          <a:p>
            <a:r>
              <a:rPr lang="en-CA" sz="2400" b="1" dirty="0">
                <a:solidFill>
                  <a:srgbClr val="FF00FF"/>
                </a:solidFill>
                <a:effectLst>
                  <a:outerShdw blurRad="38100" dist="38100" dir="2700000" algn="tl">
                    <a:srgbClr val="000000">
                      <a:alpha val="43137"/>
                    </a:srgbClr>
                  </a:outerShdw>
                </a:effectLst>
              </a:rPr>
              <a:t>A for loop would allow us to visit every floor!</a:t>
            </a:r>
          </a:p>
        </p:txBody>
      </p:sp>
    </p:spTree>
    <p:extLst>
      <p:ext uri="{BB962C8B-B14F-4D97-AF65-F5344CB8AC3E}">
        <p14:creationId xmlns:p14="http://schemas.microsoft.com/office/powerpoint/2010/main" val="303796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up)">
                                      <p:cBhvr>
                                        <p:cTn id="12" dur="500"/>
                                        <p:tgtEl>
                                          <p:spTgt spid="31"/>
                                        </p:tgtEl>
                                      </p:cBhvr>
                                    </p:animEffect>
                                  </p:childTnLst>
                                </p:cTn>
                              </p:par>
                              <p:par>
                                <p:cTn id="13" presetID="2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1000"/>
                                        <p:tgtEl>
                                          <p:spTgt spid="33"/>
                                        </p:tgtEl>
                                      </p:cBhvr>
                                    </p:animEffect>
                                    <p:anim calcmode="lin" valueType="num">
                                      <p:cBhvr>
                                        <p:cTn id="26" dur="1000" fill="hold"/>
                                        <p:tgtEl>
                                          <p:spTgt spid="33"/>
                                        </p:tgtEl>
                                        <p:attrNameLst>
                                          <p:attrName>ppt_x</p:attrName>
                                        </p:attrNameLst>
                                      </p:cBhvr>
                                      <p:tavLst>
                                        <p:tav tm="0">
                                          <p:val>
                                            <p:strVal val="#ppt_x"/>
                                          </p:val>
                                        </p:tav>
                                        <p:tav tm="100000">
                                          <p:val>
                                            <p:strVal val="#ppt_x"/>
                                          </p:val>
                                        </p:tav>
                                      </p:tavLst>
                                    </p:anim>
                                    <p:anim calcmode="lin" valueType="num">
                                      <p:cBhvr>
                                        <p:cTn id="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28181" y="1796819"/>
            <a:ext cx="412845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6" name="Rectangle 5"/>
          <p:cNvSpPr/>
          <p:nvPr/>
        </p:nvSpPr>
        <p:spPr>
          <a:xfrm>
            <a:off x="4175787" y="1796819"/>
            <a:ext cx="278430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2" name="Title 1"/>
          <p:cNvSpPr>
            <a:spLocks noGrp="1"/>
          </p:cNvSpPr>
          <p:nvPr>
            <p:ph type="title"/>
          </p:nvPr>
        </p:nvSpPr>
        <p:spPr>
          <a:xfrm>
            <a:off x="431371" y="173765"/>
            <a:ext cx="10972800" cy="1143000"/>
          </a:xfrm>
        </p:spPr>
        <p:txBody>
          <a:bodyPr>
            <a:normAutofit fontScale="90000"/>
          </a:bodyPr>
          <a:lstStyle/>
          <a:p>
            <a:r>
              <a:rPr lang="en-CA" dirty="0"/>
              <a:t>This is what an array of </a:t>
            </a:r>
            <a:r>
              <a:rPr lang="en-CA" dirty="0" err="1"/>
              <a:t>ints</a:t>
            </a:r>
            <a:r>
              <a:rPr lang="en-CA" dirty="0"/>
              <a:t> looks like in memory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2192077"/>
            <a:ext cx="3506075" cy="38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ight Arrow 27"/>
          <p:cNvSpPr/>
          <p:nvPr/>
        </p:nvSpPr>
        <p:spPr>
          <a:xfrm>
            <a:off x="98936" y="2136974"/>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2"/>
          <p:cNvSpPr/>
          <p:nvPr/>
        </p:nvSpPr>
        <p:spPr>
          <a:xfrm>
            <a:off x="4559830" y="2521349"/>
            <a:ext cx="6847380" cy="3231456"/>
          </a:xfrm>
          <a:prstGeom prst="rect">
            <a:avLst/>
          </a:prstGeom>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The bytecode from the Stuff1.class file is loaded into the method area of memory by the class loader part of the JVM</a:t>
            </a:r>
          </a:p>
        </p:txBody>
      </p:sp>
    </p:spTree>
    <p:extLst>
      <p:ext uri="{BB962C8B-B14F-4D97-AF65-F5344CB8AC3E}">
        <p14:creationId xmlns:p14="http://schemas.microsoft.com/office/powerpoint/2010/main" val="84131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008FA-63D4-7EF8-2937-40057ED9A109}"/>
              </a:ext>
            </a:extLst>
          </p:cNvPr>
          <p:cNvSpPr>
            <a:spLocks noGrp="1"/>
          </p:cNvSpPr>
          <p:nvPr>
            <p:ph type="title"/>
          </p:nvPr>
        </p:nvSpPr>
        <p:spPr/>
        <p:txBody>
          <a:bodyPr/>
          <a:lstStyle/>
          <a:p>
            <a:r>
              <a:rPr lang="en-US" dirty="0"/>
              <a:t>Arrays!</a:t>
            </a:r>
            <a:endParaRPr lang="en-CA" dirty="0"/>
          </a:p>
        </p:txBody>
      </p:sp>
      <p:sp>
        <p:nvSpPr>
          <p:cNvPr id="4" name="Text Placeholder 3">
            <a:extLst>
              <a:ext uri="{FF2B5EF4-FFF2-40B4-BE49-F238E27FC236}">
                <a16:creationId xmlns:a16="http://schemas.microsoft.com/office/drawing/2014/main" id="{10499857-254A-4724-83F4-240BD17EAB75}"/>
              </a:ext>
            </a:extLst>
          </p:cNvPr>
          <p:cNvSpPr>
            <a:spLocks noGrp="1"/>
          </p:cNvSpPr>
          <p:nvPr>
            <p:ph type="body" sz="quarter" idx="11"/>
          </p:nvPr>
        </p:nvSpPr>
        <p:spPr/>
        <p:txBody>
          <a:bodyPr/>
          <a:lstStyle/>
          <a:p>
            <a:r>
              <a:rPr lang="en-US" dirty="0"/>
              <a:t>Arrays1.IntroToArrays – Part A</a:t>
            </a:r>
            <a:endParaRPr lang="en-CA" dirty="0"/>
          </a:p>
        </p:txBody>
      </p:sp>
    </p:spTree>
    <p:extLst>
      <p:ext uri="{BB962C8B-B14F-4D97-AF65-F5344CB8AC3E}">
        <p14:creationId xmlns:p14="http://schemas.microsoft.com/office/powerpoint/2010/main" val="1449267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28181" y="1796819"/>
            <a:ext cx="412845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6" name="Rectangle 5"/>
          <p:cNvSpPr/>
          <p:nvPr/>
        </p:nvSpPr>
        <p:spPr>
          <a:xfrm>
            <a:off x="4175787" y="1796819"/>
            <a:ext cx="278430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2" name="Title 1"/>
          <p:cNvSpPr>
            <a:spLocks noGrp="1"/>
          </p:cNvSpPr>
          <p:nvPr>
            <p:ph type="title"/>
          </p:nvPr>
        </p:nvSpPr>
        <p:spPr>
          <a:xfrm>
            <a:off x="431371" y="173765"/>
            <a:ext cx="10972800" cy="1143000"/>
          </a:xfrm>
        </p:spPr>
        <p:txBody>
          <a:bodyPr>
            <a:normAutofit fontScale="90000"/>
          </a:bodyPr>
          <a:lstStyle/>
          <a:p>
            <a:r>
              <a:rPr lang="en-CA" dirty="0"/>
              <a:t>This is what an array of </a:t>
            </a:r>
            <a:r>
              <a:rPr lang="en-CA" dirty="0" err="1"/>
              <a:t>ints</a:t>
            </a:r>
            <a:r>
              <a:rPr lang="en-CA" dirty="0"/>
              <a:t> looks like in memory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2192077"/>
            <a:ext cx="3506075" cy="38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4271797" y="4869161"/>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pic>
        <p:nvPicPr>
          <p:cNvPr id="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2192077"/>
            <a:ext cx="3506075" cy="38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Right Arrow 30"/>
          <p:cNvSpPr/>
          <p:nvPr/>
        </p:nvSpPr>
        <p:spPr>
          <a:xfrm>
            <a:off x="116172" y="2680898"/>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61411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28181" y="1796819"/>
            <a:ext cx="412845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6" name="Rectangle 5"/>
          <p:cNvSpPr/>
          <p:nvPr/>
        </p:nvSpPr>
        <p:spPr>
          <a:xfrm>
            <a:off x="4175787" y="1796819"/>
            <a:ext cx="278430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2" name="Title 1"/>
          <p:cNvSpPr>
            <a:spLocks noGrp="1"/>
          </p:cNvSpPr>
          <p:nvPr>
            <p:ph type="title"/>
          </p:nvPr>
        </p:nvSpPr>
        <p:spPr>
          <a:xfrm>
            <a:off x="431371" y="173765"/>
            <a:ext cx="10972800" cy="1143000"/>
          </a:xfrm>
        </p:spPr>
        <p:txBody>
          <a:bodyPr>
            <a:normAutofit fontScale="90000"/>
          </a:bodyPr>
          <a:lstStyle/>
          <a:p>
            <a:r>
              <a:rPr lang="en-CA" dirty="0"/>
              <a:t>This is what an array of </a:t>
            </a:r>
            <a:r>
              <a:rPr lang="en-CA" dirty="0" err="1"/>
              <a:t>ints</a:t>
            </a:r>
            <a:r>
              <a:rPr lang="en-CA" dirty="0"/>
              <a:t> looks like in memory</a:t>
            </a:r>
          </a:p>
        </p:txBody>
      </p:sp>
      <p:grpSp>
        <p:nvGrpSpPr>
          <p:cNvPr id="8" name="Group 7"/>
          <p:cNvGrpSpPr/>
          <p:nvPr/>
        </p:nvGrpSpPr>
        <p:grpSpPr>
          <a:xfrm>
            <a:off x="7700243" y="2084851"/>
            <a:ext cx="3580333" cy="2592288"/>
            <a:chOff x="5775182" y="1563638"/>
            <a:chExt cx="2685250" cy="1944216"/>
          </a:xfrm>
        </p:grpSpPr>
        <p:sp>
          <p:nvSpPr>
            <p:cNvPr id="22" name="Rectangle 21"/>
            <p:cNvSpPr/>
            <p:nvPr/>
          </p:nvSpPr>
          <p:spPr>
            <a:xfrm>
              <a:off x="6084168" y="1779662"/>
              <a:ext cx="2376264" cy="1728192"/>
            </a:xfrm>
            <a:prstGeom prst="rect">
              <a:avLst/>
            </a:prstGeom>
            <a:solidFill>
              <a:srgbClr val="00FFFF">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1833668"/>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20" name="TextBox 19"/>
            <p:cNvSpPr txBox="1"/>
            <p:nvPr/>
          </p:nvSpPr>
          <p:spPr>
            <a:xfrm>
              <a:off x="6168248" y="1833668"/>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[0]</a:t>
              </a:r>
            </a:p>
          </p:txBody>
        </p:sp>
        <p:sp>
          <p:nvSpPr>
            <p:cNvPr id="36" name="Rectangle 35"/>
            <p:cNvSpPr/>
            <p:nvPr/>
          </p:nvSpPr>
          <p:spPr>
            <a:xfrm>
              <a:off x="7380312" y="2150735"/>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7" name="TextBox 36"/>
            <p:cNvSpPr txBox="1"/>
            <p:nvPr/>
          </p:nvSpPr>
          <p:spPr>
            <a:xfrm>
              <a:off x="6168248" y="2150735"/>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[1]</a:t>
              </a:r>
            </a:p>
          </p:txBody>
        </p:sp>
        <p:sp>
          <p:nvSpPr>
            <p:cNvPr id="38" name="Rectangle 37"/>
            <p:cNvSpPr/>
            <p:nvPr/>
          </p:nvSpPr>
          <p:spPr>
            <a:xfrm>
              <a:off x="7380312" y="247477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9" name="TextBox 38"/>
            <p:cNvSpPr txBox="1"/>
            <p:nvPr/>
          </p:nvSpPr>
          <p:spPr>
            <a:xfrm>
              <a:off x="6156176" y="2474771"/>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[2]</a:t>
              </a:r>
            </a:p>
          </p:txBody>
        </p:sp>
        <p:sp>
          <p:nvSpPr>
            <p:cNvPr id="29" name="Rectangle 28"/>
            <p:cNvSpPr/>
            <p:nvPr/>
          </p:nvSpPr>
          <p:spPr>
            <a:xfrm>
              <a:off x="7380312" y="2805776"/>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0" name="TextBox 29"/>
            <p:cNvSpPr txBox="1"/>
            <p:nvPr/>
          </p:nvSpPr>
          <p:spPr>
            <a:xfrm>
              <a:off x="6156176" y="2805776"/>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[3]</a:t>
              </a:r>
            </a:p>
          </p:txBody>
        </p:sp>
        <p:sp>
          <p:nvSpPr>
            <p:cNvPr id="23" name="TextBox 22"/>
            <p:cNvSpPr txBox="1"/>
            <p:nvPr/>
          </p:nvSpPr>
          <p:spPr>
            <a:xfrm>
              <a:off x="5775182" y="1563638"/>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2192077"/>
            <a:ext cx="3506075" cy="38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4271797" y="4869161"/>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5" name="Group 4"/>
          <p:cNvGrpSpPr/>
          <p:nvPr/>
        </p:nvGrpSpPr>
        <p:grpSpPr>
          <a:xfrm>
            <a:off x="4435880" y="5733256"/>
            <a:ext cx="2236185" cy="461665"/>
            <a:chOff x="3326909" y="4299942"/>
            <a:chExt cx="1677139" cy="346249"/>
          </a:xfrm>
        </p:grpSpPr>
        <p:sp>
          <p:nvSpPr>
            <p:cNvPr id="24" name="Rectangle 23"/>
            <p:cNvSpPr/>
            <p:nvPr/>
          </p:nvSpPr>
          <p:spPr>
            <a:xfrm>
              <a:off x="4139952" y="4299942"/>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address</a:t>
              </a:r>
            </a:p>
          </p:txBody>
        </p:sp>
        <p:sp>
          <p:nvSpPr>
            <p:cNvPr id="25" name="TextBox 24"/>
            <p:cNvSpPr txBox="1"/>
            <p:nvPr/>
          </p:nvSpPr>
          <p:spPr>
            <a:xfrm>
              <a:off x="3326909" y="4299942"/>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grpSp>
        <p:nvGrpSpPr>
          <p:cNvPr id="3" name="Group 2"/>
          <p:cNvGrpSpPr/>
          <p:nvPr/>
        </p:nvGrpSpPr>
        <p:grpSpPr>
          <a:xfrm>
            <a:off x="5122669" y="5174612"/>
            <a:ext cx="1549396" cy="461665"/>
            <a:chOff x="3842001" y="3880959"/>
            <a:chExt cx="1162047" cy="346249"/>
          </a:xfrm>
        </p:grpSpPr>
        <p:sp>
          <p:nvSpPr>
            <p:cNvPr id="4" name="Rectangle 3"/>
            <p:cNvSpPr/>
            <p:nvPr/>
          </p:nvSpPr>
          <p:spPr>
            <a:xfrm>
              <a:off x="4139952" y="3930610"/>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17</a:t>
              </a:r>
            </a:p>
          </p:txBody>
        </p:sp>
        <p:sp>
          <p:nvSpPr>
            <p:cNvPr id="11" name="TextBox 10"/>
            <p:cNvSpPr txBox="1"/>
            <p:nvPr/>
          </p:nvSpPr>
          <p:spPr>
            <a:xfrm>
              <a:off x="3842001" y="3880959"/>
              <a:ext cx="252714"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a</a:t>
              </a:r>
            </a:p>
          </p:txBody>
        </p:sp>
      </p:grpSp>
      <p:sp>
        <p:nvSpPr>
          <p:cNvPr id="28" name="Right Arrow 27"/>
          <p:cNvSpPr/>
          <p:nvPr/>
        </p:nvSpPr>
        <p:spPr>
          <a:xfrm>
            <a:off x="241846" y="3173706"/>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ight Arrow 30"/>
          <p:cNvSpPr/>
          <p:nvPr/>
        </p:nvSpPr>
        <p:spPr>
          <a:xfrm>
            <a:off x="255521" y="3690260"/>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7" name="Straight Arrow Connector 26"/>
          <p:cNvCxnSpPr>
            <a:stCxn id="24" idx="3"/>
            <a:endCxn id="23" idx="2"/>
          </p:cNvCxnSpPr>
          <p:nvPr/>
        </p:nvCxnSpPr>
        <p:spPr>
          <a:xfrm flipV="1">
            <a:off x="6672065" y="2546516"/>
            <a:ext cx="1510362" cy="336676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34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par>
                          <p:cTn id="37" fill="hold">
                            <p:stCondLst>
                              <p:cond delay="1500"/>
                            </p:stCondLst>
                            <p:childTnLst>
                              <p:par>
                                <p:cTn id="38" presetID="22" presetClass="entr" presetSubtype="4"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down)">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28181" y="1796819"/>
            <a:ext cx="412845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6" name="Rectangle 5"/>
          <p:cNvSpPr/>
          <p:nvPr/>
        </p:nvSpPr>
        <p:spPr>
          <a:xfrm>
            <a:off x="4175787" y="1796819"/>
            <a:ext cx="278430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2" name="Title 1"/>
          <p:cNvSpPr>
            <a:spLocks noGrp="1"/>
          </p:cNvSpPr>
          <p:nvPr>
            <p:ph type="title"/>
          </p:nvPr>
        </p:nvSpPr>
        <p:spPr>
          <a:xfrm>
            <a:off x="431371" y="173765"/>
            <a:ext cx="10972800" cy="1143000"/>
          </a:xfrm>
        </p:spPr>
        <p:txBody>
          <a:bodyPr>
            <a:normAutofit fontScale="90000"/>
          </a:bodyPr>
          <a:lstStyle/>
          <a:p>
            <a:r>
              <a:rPr lang="en-CA" dirty="0"/>
              <a:t>This is what an array of </a:t>
            </a:r>
            <a:r>
              <a:rPr lang="en-CA" dirty="0" err="1"/>
              <a:t>ints</a:t>
            </a:r>
            <a:r>
              <a:rPr lang="en-CA" dirty="0"/>
              <a:t> looks like in memory</a:t>
            </a:r>
          </a:p>
        </p:txBody>
      </p:sp>
      <p:grpSp>
        <p:nvGrpSpPr>
          <p:cNvPr id="8" name="Group 7"/>
          <p:cNvGrpSpPr/>
          <p:nvPr/>
        </p:nvGrpSpPr>
        <p:grpSpPr>
          <a:xfrm>
            <a:off x="7700243" y="2084851"/>
            <a:ext cx="3580333" cy="2592288"/>
            <a:chOff x="5775182" y="1563638"/>
            <a:chExt cx="2685250" cy="1944216"/>
          </a:xfrm>
        </p:grpSpPr>
        <p:sp>
          <p:nvSpPr>
            <p:cNvPr id="22" name="Rectangle 21"/>
            <p:cNvSpPr/>
            <p:nvPr/>
          </p:nvSpPr>
          <p:spPr>
            <a:xfrm>
              <a:off x="6084168" y="1779662"/>
              <a:ext cx="2376264" cy="1728192"/>
            </a:xfrm>
            <a:prstGeom prst="rect">
              <a:avLst/>
            </a:prstGeom>
            <a:solidFill>
              <a:srgbClr val="00FFFF">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1833668"/>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20" name="TextBox 19"/>
            <p:cNvSpPr txBox="1"/>
            <p:nvPr/>
          </p:nvSpPr>
          <p:spPr>
            <a:xfrm>
              <a:off x="6168248" y="1833668"/>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[0]</a:t>
              </a:r>
            </a:p>
          </p:txBody>
        </p:sp>
        <p:sp>
          <p:nvSpPr>
            <p:cNvPr id="36" name="Rectangle 35"/>
            <p:cNvSpPr/>
            <p:nvPr/>
          </p:nvSpPr>
          <p:spPr>
            <a:xfrm>
              <a:off x="7380312" y="2150735"/>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7" name="TextBox 36"/>
            <p:cNvSpPr txBox="1"/>
            <p:nvPr/>
          </p:nvSpPr>
          <p:spPr>
            <a:xfrm>
              <a:off x="6168248" y="2150735"/>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[1]</a:t>
              </a:r>
            </a:p>
          </p:txBody>
        </p:sp>
        <p:sp>
          <p:nvSpPr>
            <p:cNvPr id="38" name="Rectangle 37"/>
            <p:cNvSpPr/>
            <p:nvPr/>
          </p:nvSpPr>
          <p:spPr>
            <a:xfrm>
              <a:off x="7380312" y="247477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9" name="TextBox 38"/>
            <p:cNvSpPr txBox="1"/>
            <p:nvPr/>
          </p:nvSpPr>
          <p:spPr>
            <a:xfrm>
              <a:off x="6156176" y="2474771"/>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[2]</a:t>
              </a:r>
            </a:p>
          </p:txBody>
        </p:sp>
        <p:sp>
          <p:nvSpPr>
            <p:cNvPr id="29" name="Rectangle 28"/>
            <p:cNvSpPr/>
            <p:nvPr/>
          </p:nvSpPr>
          <p:spPr>
            <a:xfrm>
              <a:off x="7380312" y="2805776"/>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0" name="TextBox 29"/>
            <p:cNvSpPr txBox="1"/>
            <p:nvPr/>
          </p:nvSpPr>
          <p:spPr>
            <a:xfrm>
              <a:off x="6156176" y="2805776"/>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[3]</a:t>
              </a:r>
            </a:p>
          </p:txBody>
        </p:sp>
        <p:sp>
          <p:nvSpPr>
            <p:cNvPr id="23" name="TextBox 22"/>
            <p:cNvSpPr txBox="1"/>
            <p:nvPr/>
          </p:nvSpPr>
          <p:spPr>
            <a:xfrm>
              <a:off x="5775182" y="1563638"/>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2192077"/>
            <a:ext cx="3506075" cy="38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4271797" y="4869161"/>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5" name="Group 4"/>
          <p:cNvGrpSpPr/>
          <p:nvPr/>
        </p:nvGrpSpPr>
        <p:grpSpPr>
          <a:xfrm>
            <a:off x="4435880" y="5733256"/>
            <a:ext cx="2236185" cy="461665"/>
            <a:chOff x="3326909" y="4299942"/>
            <a:chExt cx="1677139" cy="346249"/>
          </a:xfrm>
        </p:grpSpPr>
        <p:sp>
          <p:nvSpPr>
            <p:cNvPr id="24" name="Rectangle 23"/>
            <p:cNvSpPr/>
            <p:nvPr/>
          </p:nvSpPr>
          <p:spPr>
            <a:xfrm>
              <a:off x="4139952" y="4299942"/>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address</a:t>
              </a:r>
            </a:p>
          </p:txBody>
        </p:sp>
        <p:sp>
          <p:nvSpPr>
            <p:cNvPr id="25" name="TextBox 24"/>
            <p:cNvSpPr txBox="1"/>
            <p:nvPr/>
          </p:nvSpPr>
          <p:spPr>
            <a:xfrm>
              <a:off x="3326909" y="4299942"/>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grpSp>
        <p:nvGrpSpPr>
          <p:cNvPr id="3" name="Group 2"/>
          <p:cNvGrpSpPr/>
          <p:nvPr/>
        </p:nvGrpSpPr>
        <p:grpSpPr>
          <a:xfrm>
            <a:off x="5122669" y="5174612"/>
            <a:ext cx="1549396" cy="461665"/>
            <a:chOff x="3842001" y="3880959"/>
            <a:chExt cx="1162047" cy="346249"/>
          </a:xfrm>
        </p:grpSpPr>
        <p:sp>
          <p:nvSpPr>
            <p:cNvPr id="4" name="Rectangle 3"/>
            <p:cNvSpPr/>
            <p:nvPr/>
          </p:nvSpPr>
          <p:spPr>
            <a:xfrm>
              <a:off x="4139952" y="3930610"/>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17</a:t>
              </a:r>
            </a:p>
          </p:txBody>
        </p:sp>
        <p:sp>
          <p:nvSpPr>
            <p:cNvPr id="11" name="TextBox 10"/>
            <p:cNvSpPr txBox="1"/>
            <p:nvPr/>
          </p:nvSpPr>
          <p:spPr>
            <a:xfrm>
              <a:off x="3842001" y="3880959"/>
              <a:ext cx="252714"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a</a:t>
              </a:r>
            </a:p>
          </p:txBody>
        </p:sp>
      </p:grpSp>
      <p:cxnSp>
        <p:nvCxnSpPr>
          <p:cNvPr id="27" name="Straight Arrow Connector 26"/>
          <p:cNvCxnSpPr>
            <a:stCxn id="24" idx="3"/>
            <a:endCxn id="23" idx="2"/>
          </p:cNvCxnSpPr>
          <p:nvPr/>
        </p:nvCxnSpPr>
        <p:spPr>
          <a:xfrm flipV="1">
            <a:off x="6672065" y="2546516"/>
            <a:ext cx="1510362" cy="336676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269196" y="3987257"/>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p:cNvSpPr/>
          <p:nvPr/>
        </p:nvSpPr>
        <p:spPr>
          <a:xfrm>
            <a:off x="4435879" y="5600853"/>
            <a:ext cx="2428207" cy="600067"/>
          </a:xfrm>
          <a:prstGeom prst="rect">
            <a:avLst/>
          </a:prstGeom>
          <a:solidFill>
            <a:srgbClr val="00FF00">
              <a:alpha val="45882"/>
            </a:srgbClr>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p:nvSpPr>
        <p:spPr>
          <a:xfrm rot="17778131">
            <a:off x="5489753" y="3971087"/>
            <a:ext cx="3832819" cy="600067"/>
          </a:xfrm>
          <a:prstGeom prst="rect">
            <a:avLst/>
          </a:prstGeom>
          <a:solidFill>
            <a:srgbClr val="00FF00">
              <a:alpha val="45882"/>
            </a:srgbClr>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p:cNvSpPr/>
          <p:nvPr/>
        </p:nvSpPr>
        <p:spPr>
          <a:xfrm>
            <a:off x="8042826" y="2400239"/>
            <a:ext cx="1797591" cy="600067"/>
          </a:xfrm>
          <a:prstGeom prst="rect">
            <a:avLst/>
          </a:prstGeom>
          <a:solidFill>
            <a:srgbClr val="FF0000">
              <a:alpha val="39000"/>
            </a:srgbClr>
          </a:solidFill>
          <a:ln>
            <a:solidFill>
              <a:srgbClr val="FF00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p:cNvSpPr/>
          <p:nvPr/>
        </p:nvSpPr>
        <p:spPr>
          <a:xfrm>
            <a:off x="9840416" y="2460247"/>
            <a:ext cx="115212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95</a:t>
            </a:r>
          </a:p>
        </p:txBody>
      </p:sp>
    </p:spTree>
    <p:extLst>
      <p:ext uri="{BB962C8B-B14F-4D97-AF65-F5344CB8AC3E}">
        <p14:creationId xmlns:p14="http://schemas.microsoft.com/office/powerpoint/2010/main" val="111045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p:cTn id="26" dur="500" fill="hold"/>
                                        <p:tgtEl>
                                          <p:spTgt spid="41"/>
                                        </p:tgtEl>
                                        <p:attrNameLst>
                                          <p:attrName>ppt_w</p:attrName>
                                        </p:attrNameLst>
                                      </p:cBhvr>
                                      <p:tavLst>
                                        <p:tav tm="0">
                                          <p:val>
                                            <p:fltVal val="0"/>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animEffect transition="in" filter="fade">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9" grpId="0" animBg="1"/>
      <p:bldP spid="35"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28181" y="1796819"/>
            <a:ext cx="412845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6" name="Rectangle 5"/>
          <p:cNvSpPr/>
          <p:nvPr/>
        </p:nvSpPr>
        <p:spPr>
          <a:xfrm>
            <a:off x="4175787" y="1796819"/>
            <a:ext cx="278430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2" name="Title 1"/>
          <p:cNvSpPr>
            <a:spLocks noGrp="1"/>
          </p:cNvSpPr>
          <p:nvPr>
            <p:ph type="title"/>
          </p:nvPr>
        </p:nvSpPr>
        <p:spPr>
          <a:xfrm>
            <a:off x="431371" y="173765"/>
            <a:ext cx="10972800" cy="1143000"/>
          </a:xfrm>
        </p:spPr>
        <p:txBody>
          <a:bodyPr>
            <a:normAutofit fontScale="90000"/>
          </a:bodyPr>
          <a:lstStyle/>
          <a:p>
            <a:r>
              <a:rPr lang="en-CA" dirty="0"/>
              <a:t>This is what an array of </a:t>
            </a:r>
            <a:r>
              <a:rPr lang="en-CA" dirty="0" err="1"/>
              <a:t>ints</a:t>
            </a:r>
            <a:r>
              <a:rPr lang="en-CA" dirty="0"/>
              <a:t> looks like in memory</a:t>
            </a:r>
          </a:p>
        </p:txBody>
      </p:sp>
      <p:grpSp>
        <p:nvGrpSpPr>
          <p:cNvPr id="8" name="Group 7"/>
          <p:cNvGrpSpPr/>
          <p:nvPr/>
        </p:nvGrpSpPr>
        <p:grpSpPr>
          <a:xfrm>
            <a:off x="7700243" y="2084851"/>
            <a:ext cx="3580333" cy="2592288"/>
            <a:chOff x="5775182" y="1563638"/>
            <a:chExt cx="2685250" cy="1944216"/>
          </a:xfrm>
        </p:grpSpPr>
        <p:sp>
          <p:nvSpPr>
            <p:cNvPr id="22" name="Rectangle 21"/>
            <p:cNvSpPr/>
            <p:nvPr/>
          </p:nvSpPr>
          <p:spPr>
            <a:xfrm>
              <a:off x="6084168" y="1779662"/>
              <a:ext cx="2376264" cy="1728192"/>
            </a:xfrm>
            <a:prstGeom prst="rect">
              <a:avLst/>
            </a:prstGeom>
            <a:solidFill>
              <a:srgbClr val="00FFFF">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1833668"/>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95</a:t>
              </a:r>
            </a:p>
          </p:txBody>
        </p:sp>
        <p:sp>
          <p:nvSpPr>
            <p:cNvPr id="20" name="TextBox 19"/>
            <p:cNvSpPr txBox="1"/>
            <p:nvPr/>
          </p:nvSpPr>
          <p:spPr>
            <a:xfrm>
              <a:off x="6168248" y="1833668"/>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[0]</a:t>
              </a:r>
            </a:p>
          </p:txBody>
        </p:sp>
        <p:sp>
          <p:nvSpPr>
            <p:cNvPr id="36" name="Rectangle 35"/>
            <p:cNvSpPr/>
            <p:nvPr/>
          </p:nvSpPr>
          <p:spPr>
            <a:xfrm>
              <a:off x="7380312" y="2150735"/>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7" name="TextBox 36"/>
            <p:cNvSpPr txBox="1"/>
            <p:nvPr/>
          </p:nvSpPr>
          <p:spPr>
            <a:xfrm>
              <a:off x="6168248" y="2150735"/>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[1]</a:t>
              </a:r>
            </a:p>
          </p:txBody>
        </p:sp>
        <p:sp>
          <p:nvSpPr>
            <p:cNvPr id="38" name="Rectangle 37"/>
            <p:cNvSpPr/>
            <p:nvPr/>
          </p:nvSpPr>
          <p:spPr>
            <a:xfrm>
              <a:off x="7380312" y="247477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9" name="TextBox 38"/>
            <p:cNvSpPr txBox="1"/>
            <p:nvPr/>
          </p:nvSpPr>
          <p:spPr>
            <a:xfrm>
              <a:off x="6156176" y="2474771"/>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[2]</a:t>
              </a:r>
            </a:p>
          </p:txBody>
        </p:sp>
        <p:sp>
          <p:nvSpPr>
            <p:cNvPr id="29" name="Rectangle 28"/>
            <p:cNvSpPr/>
            <p:nvPr/>
          </p:nvSpPr>
          <p:spPr>
            <a:xfrm>
              <a:off x="7380312" y="2805776"/>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0" name="TextBox 29"/>
            <p:cNvSpPr txBox="1"/>
            <p:nvPr/>
          </p:nvSpPr>
          <p:spPr>
            <a:xfrm>
              <a:off x="6156176" y="2805776"/>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[3]</a:t>
              </a:r>
            </a:p>
          </p:txBody>
        </p:sp>
        <p:sp>
          <p:nvSpPr>
            <p:cNvPr id="23" name="TextBox 22"/>
            <p:cNvSpPr txBox="1"/>
            <p:nvPr/>
          </p:nvSpPr>
          <p:spPr>
            <a:xfrm>
              <a:off x="5775182" y="1563638"/>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2192077"/>
            <a:ext cx="3506075" cy="38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4271797" y="4869161"/>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5" name="Group 4"/>
          <p:cNvGrpSpPr/>
          <p:nvPr/>
        </p:nvGrpSpPr>
        <p:grpSpPr>
          <a:xfrm>
            <a:off x="4435880" y="5733256"/>
            <a:ext cx="2236185" cy="461665"/>
            <a:chOff x="3326909" y="4299942"/>
            <a:chExt cx="1677139" cy="346249"/>
          </a:xfrm>
        </p:grpSpPr>
        <p:sp>
          <p:nvSpPr>
            <p:cNvPr id="24" name="Rectangle 23"/>
            <p:cNvSpPr/>
            <p:nvPr/>
          </p:nvSpPr>
          <p:spPr>
            <a:xfrm>
              <a:off x="4139952" y="4299942"/>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address</a:t>
              </a:r>
            </a:p>
          </p:txBody>
        </p:sp>
        <p:sp>
          <p:nvSpPr>
            <p:cNvPr id="25" name="TextBox 24"/>
            <p:cNvSpPr txBox="1"/>
            <p:nvPr/>
          </p:nvSpPr>
          <p:spPr>
            <a:xfrm>
              <a:off x="3326909" y="4299942"/>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grpSp>
        <p:nvGrpSpPr>
          <p:cNvPr id="3" name="Group 2"/>
          <p:cNvGrpSpPr/>
          <p:nvPr/>
        </p:nvGrpSpPr>
        <p:grpSpPr>
          <a:xfrm>
            <a:off x="5122669" y="5174612"/>
            <a:ext cx="1549396" cy="461665"/>
            <a:chOff x="3842001" y="3880959"/>
            <a:chExt cx="1162047" cy="346249"/>
          </a:xfrm>
        </p:grpSpPr>
        <p:sp>
          <p:nvSpPr>
            <p:cNvPr id="4" name="Rectangle 3"/>
            <p:cNvSpPr/>
            <p:nvPr/>
          </p:nvSpPr>
          <p:spPr>
            <a:xfrm>
              <a:off x="4139952" y="3930610"/>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17</a:t>
              </a:r>
            </a:p>
          </p:txBody>
        </p:sp>
        <p:sp>
          <p:nvSpPr>
            <p:cNvPr id="11" name="TextBox 10"/>
            <p:cNvSpPr txBox="1"/>
            <p:nvPr/>
          </p:nvSpPr>
          <p:spPr>
            <a:xfrm>
              <a:off x="3842001" y="3880959"/>
              <a:ext cx="252714"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a</a:t>
              </a:r>
            </a:p>
          </p:txBody>
        </p:sp>
      </p:grpSp>
      <p:cxnSp>
        <p:nvCxnSpPr>
          <p:cNvPr id="27" name="Straight Arrow Connector 26"/>
          <p:cNvCxnSpPr>
            <a:stCxn id="24" idx="3"/>
            <a:endCxn id="23" idx="2"/>
          </p:cNvCxnSpPr>
          <p:nvPr/>
        </p:nvCxnSpPr>
        <p:spPr>
          <a:xfrm flipV="1">
            <a:off x="6672065" y="2546516"/>
            <a:ext cx="1510362" cy="336676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269196" y="4233060"/>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p:cNvSpPr/>
          <p:nvPr/>
        </p:nvSpPr>
        <p:spPr>
          <a:xfrm>
            <a:off x="4435879" y="5600853"/>
            <a:ext cx="2428207" cy="600067"/>
          </a:xfrm>
          <a:prstGeom prst="rect">
            <a:avLst/>
          </a:prstGeom>
          <a:solidFill>
            <a:srgbClr val="00FF00">
              <a:alpha val="45882"/>
            </a:srgbClr>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p:nvSpPr>
        <p:spPr>
          <a:xfrm rot="17778131">
            <a:off x="5489753" y="3971087"/>
            <a:ext cx="3832819" cy="600067"/>
          </a:xfrm>
          <a:prstGeom prst="rect">
            <a:avLst/>
          </a:prstGeom>
          <a:solidFill>
            <a:srgbClr val="00FF00">
              <a:alpha val="45882"/>
            </a:srgbClr>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p:cNvSpPr/>
          <p:nvPr/>
        </p:nvSpPr>
        <p:spPr>
          <a:xfrm>
            <a:off x="7946815" y="2803617"/>
            <a:ext cx="1797591" cy="600067"/>
          </a:xfrm>
          <a:prstGeom prst="rect">
            <a:avLst/>
          </a:prstGeom>
          <a:solidFill>
            <a:srgbClr val="FF0000">
              <a:alpha val="39000"/>
            </a:srgbClr>
          </a:solidFill>
          <a:ln>
            <a:solidFill>
              <a:srgbClr val="FF00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p:cNvSpPr/>
          <p:nvPr/>
        </p:nvSpPr>
        <p:spPr>
          <a:xfrm>
            <a:off x="9843208" y="2850977"/>
            <a:ext cx="115212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64</a:t>
            </a:r>
          </a:p>
        </p:txBody>
      </p:sp>
    </p:spTree>
    <p:extLst>
      <p:ext uri="{BB962C8B-B14F-4D97-AF65-F5344CB8AC3E}">
        <p14:creationId xmlns:p14="http://schemas.microsoft.com/office/powerpoint/2010/main" val="317738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anim calcmode="lin" valueType="num">
                                      <p:cBhvr>
                                        <p:cTn id="24" dur="1000" fill="hold"/>
                                        <p:tgtEl>
                                          <p:spTgt spid="40"/>
                                        </p:tgtEl>
                                        <p:attrNameLst>
                                          <p:attrName>ppt_x</p:attrName>
                                        </p:attrNameLst>
                                      </p:cBhvr>
                                      <p:tavLst>
                                        <p:tav tm="0">
                                          <p:val>
                                            <p:strVal val="#ppt_x"/>
                                          </p:val>
                                        </p:tav>
                                        <p:tav tm="100000">
                                          <p:val>
                                            <p:strVal val="#ppt_x"/>
                                          </p:val>
                                        </p:tav>
                                      </p:tavLst>
                                    </p:anim>
                                    <p:anim calcmode="lin" valueType="num">
                                      <p:cBhvr>
                                        <p:cTn id="25" dur="1000" fill="hold"/>
                                        <p:tgtEl>
                                          <p:spTgt spid="40"/>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animEffect transition="in" filter="fad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9" grpId="0" animBg="1"/>
      <p:bldP spid="35" grpId="0" animBg="1"/>
      <p:bldP spid="40" grpId="0" animBg="1"/>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28181" y="1796819"/>
            <a:ext cx="412845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6" name="Rectangle 5"/>
          <p:cNvSpPr/>
          <p:nvPr/>
        </p:nvSpPr>
        <p:spPr>
          <a:xfrm>
            <a:off x="4175787" y="1796819"/>
            <a:ext cx="278430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2" name="Title 1"/>
          <p:cNvSpPr>
            <a:spLocks noGrp="1"/>
          </p:cNvSpPr>
          <p:nvPr>
            <p:ph type="title"/>
          </p:nvPr>
        </p:nvSpPr>
        <p:spPr>
          <a:xfrm>
            <a:off x="431371" y="173765"/>
            <a:ext cx="10972800" cy="1143000"/>
          </a:xfrm>
        </p:spPr>
        <p:txBody>
          <a:bodyPr>
            <a:normAutofit fontScale="90000"/>
          </a:bodyPr>
          <a:lstStyle/>
          <a:p>
            <a:r>
              <a:rPr lang="en-CA" dirty="0"/>
              <a:t>This is what an array of </a:t>
            </a:r>
            <a:r>
              <a:rPr lang="en-CA" dirty="0" err="1"/>
              <a:t>ints</a:t>
            </a:r>
            <a:r>
              <a:rPr lang="en-CA" dirty="0"/>
              <a:t> looks like in memory</a:t>
            </a:r>
          </a:p>
        </p:txBody>
      </p:sp>
      <p:grpSp>
        <p:nvGrpSpPr>
          <p:cNvPr id="8" name="Group 7"/>
          <p:cNvGrpSpPr/>
          <p:nvPr/>
        </p:nvGrpSpPr>
        <p:grpSpPr>
          <a:xfrm>
            <a:off x="7700243" y="2084851"/>
            <a:ext cx="3580333" cy="2592288"/>
            <a:chOff x="5775182" y="1563638"/>
            <a:chExt cx="2685250" cy="1944216"/>
          </a:xfrm>
        </p:grpSpPr>
        <p:sp>
          <p:nvSpPr>
            <p:cNvPr id="22" name="Rectangle 21"/>
            <p:cNvSpPr/>
            <p:nvPr/>
          </p:nvSpPr>
          <p:spPr>
            <a:xfrm>
              <a:off x="6084168" y="1779662"/>
              <a:ext cx="2376264" cy="1728192"/>
            </a:xfrm>
            <a:prstGeom prst="rect">
              <a:avLst/>
            </a:prstGeom>
            <a:solidFill>
              <a:srgbClr val="00FFFF">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1833668"/>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95</a:t>
              </a:r>
            </a:p>
          </p:txBody>
        </p:sp>
        <p:sp>
          <p:nvSpPr>
            <p:cNvPr id="20" name="TextBox 19"/>
            <p:cNvSpPr txBox="1"/>
            <p:nvPr/>
          </p:nvSpPr>
          <p:spPr>
            <a:xfrm>
              <a:off x="6168248" y="1833668"/>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[0]</a:t>
              </a:r>
            </a:p>
          </p:txBody>
        </p:sp>
        <p:sp>
          <p:nvSpPr>
            <p:cNvPr id="36" name="Rectangle 35"/>
            <p:cNvSpPr/>
            <p:nvPr/>
          </p:nvSpPr>
          <p:spPr>
            <a:xfrm>
              <a:off x="7380312" y="2150735"/>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64</a:t>
              </a:r>
            </a:p>
          </p:txBody>
        </p:sp>
        <p:sp>
          <p:nvSpPr>
            <p:cNvPr id="37" name="TextBox 36"/>
            <p:cNvSpPr txBox="1"/>
            <p:nvPr/>
          </p:nvSpPr>
          <p:spPr>
            <a:xfrm>
              <a:off x="6168248" y="2150735"/>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[1]</a:t>
              </a:r>
            </a:p>
          </p:txBody>
        </p:sp>
        <p:sp>
          <p:nvSpPr>
            <p:cNvPr id="38" name="Rectangle 37"/>
            <p:cNvSpPr/>
            <p:nvPr/>
          </p:nvSpPr>
          <p:spPr>
            <a:xfrm>
              <a:off x="7380312" y="247477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9" name="TextBox 38"/>
            <p:cNvSpPr txBox="1"/>
            <p:nvPr/>
          </p:nvSpPr>
          <p:spPr>
            <a:xfrm>
              <a:off x="6156176" y="2474771"/>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[2]</a:t>
              </a:r>
            </a:p>
          </p:txBody>
        </p:sp>
        <p:sp>
          <p:nvSpPr>
            <p:cNvPr id="29" name="Rectangle 28"/>
            <p:cNvSpPr/>
            <p:nvPr/>
          </p:nvSpPr>
          <p:spPr>
            <a:xfrm>
              <a:off x="7380312" y="2805776"/>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0" name="TextBox 29"/>
            <p:cNvSpPr txBox="1"/>
            <p:nvPr/>
          </p:nvSpPr>
          <p:spPr>
            <a:xfrm>
              <a:off x="6156176" y="2805776"/>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[3]</a:t>
              </a:r>
            </a:p>
          </p:txBody>
        </p:sp>
        <p:sp>
          <p:nvSpPr>
            <p:cNvPr id="23" name="TextBox 22"/>
            <p:cNvSpPr txBox="1"/>
            <p:nvPr/>
          </p:nvSpPr>
          <p:spPr>
            <a:xfrm>
              <a:off x="5775182" y="1563638"/>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2192077"/>
            <a:ext cx="3506075" cy="38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4271797" y="4869161"/>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5" name="Group 4"/>
          <p:cNvGrpSpPr/>
          <p:nvPr/>
        </p:nvGrpSpPr>
        <p:grpSpPr>
          <a:xfrm>
            <a:off x="4435880" y="5733256"/>
            <a:ext cx="2236185" cy="461665"/>
            <a:chOff x="3326909" y="4299942"/>
            <a:chExt cx="1677139" cy="346249"/>
          </a:xfrm>
        </p:grpSpPr>
        <p:sp>
          <p:nvSpPr>
            <p:cNvPr id="24" name="Rectangle 23"/>
            <p:cNvSpPr/>
            <p:nvPr/>
          </p:nvSpPr>
          <p:spPr>
            <a:xfrm>
              <a:off x="4139952" y="4299942"/>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address</a:t>
              </a:r>
            </a:p>
          </p:txBody>
        </p:sp>
        <p:sp>
          <p:nvSpPr>
            <p:cNvPr id="25" name="TextBox 24"/>
            <p:cNvSpPr txBox="1"/>
            <p:nvPr/>
          </p:nvSpPr>
          <p:spPr>
            <a:xfrm>
              <a:off x="3326909" y="4299942"/>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grpSp>
        <p:nvGrpSpPr>
          <p:cNvPr id="3" name="Group 2"/>
          <p:cNvGrpSpPr/>
          <p:nvPr/>
        </p:nvGrpSpPr>
        <p:grpSpPr>
          <a:xfrm>
            <a:off x="5122669" y="5174612"/>
            <a:ext cx="1549396" cy="461665"/>
            <a:chOff x="3842001" y="3880959"/>
            <a:chExt cx="1162047" cy="346249"/>
          </a:xfrm>
        </p:grpSpPr>
        <p:sp>
          <p:nvSpPr>
            <p:cNvPr id="4" name="Rectangle 3"/>
            <p:cNvSpPr/>
            <p:nvPr/>
          </p:nvSpPr>
          <p:spPr>
            <a:xfrm>
              <a:off x="4139952" y="3930610"/>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17</a:t>
              </a:r>
            </a:p>
          </p:txBody>
        </p:sp>
        <p:sp>
          <p:nvSpPr>
            <p:cNvPr id="11" name="TextBox 10"/>
            <p:cNvSpPr txBox="1"/>
            <p:nvPr/>
          </p:nvSpPr>
          <p:spPr>
            <a:xfrm>
              <a:off x="3842001" y="3880959"/>
              <a:ext cx="252714"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a</a:t>
              </a:r>
            </a:p>
          </p:txBody>
        </p:sp>
      </p:grpSp>
      <p:cxnSp>
        <p:nvCxnSpPr>
          <p:cNvPr id="27" name="Straight Arrow Connector 26"/>
          <p:cNvCxnSpPr>
            <a:stCxn id="24" idx="3"/>
            <a:endCxn id="23" idx="2"/>
          </p:cNvCxnSpPr>
          <p:nvPr/>
        </p:nvCxnSpPr>
        <p:spPr>
          <a:xfrm flipV="1">
            <a:off x="6672065" y="2546516"/>
            <a:ext cx="1510362" cy="336676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255988" y="4524134"/>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p:cNvSpPr/>
          <p:nvPr/>
        </p:nvSpPr>
        <p:spPr>
          <a:xfrm>
            <a:off x="4435879" y="5600853"/>
            <a:ext cx="2428207" cy="600067"/>
          </a:xfrm>
          <a:prstGeom prst="rect">
            <a:avLst/>
          </a:prstGeom>
          <a:solidFill>
            <a:srgbClr val="00FF00">
              <a:alpha val="45882"/>
            </a:srgbClr>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p:nvSpPr>
        <p:spPr>
          <a:xfrm rot="17778131">
            <a:off x="5489753" y="3971087"/>
            <a:ext cx="3832819" cy="600067"/>
          </a:xfrm>
          <a:prstGeom prst="rect">
            <a:avLst/>
          </a:prstGeom>
          <a:solidFill>
            <a:srgbClr val="00FF00">
              <a:alpha val="45882"/>
            </a:srgbClr>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p:cNvSpPr/>
          <p:nvPr/>
        </p:nvSpPr>
        <p:spPr>
          <a:xfrm>
            <a:off x="7992162" y="3281043"/>
            <a:ext cx="1797591" cy="600067"/>
          </a:xfrm>
          <a:prstGeom prst="rect">
            <a:avLst/>
          </a:prstGeom>
          <a:solidFill>
            <a:srgbClr val="FF0000">
              <a:alpha val="39000"/>
            </a:srgbClr>
          </a:solidFill>
          <a:ln>
            <a:solidFill>
              <a:srgbClr val="FF00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p:cNvSpPr/>
          <p:nvPr/>
        </p:nvSpPr>
        <p:spPr>
          <a:xfrm>
            <a:off x="9836011" y="3298485"/>
            <a:ext cx="115212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74</a:t>
            </a:r>
          </a:p>
        </p:txBody>
      </p:sp>
    </p:spTree>
    <p:extLst>
      <p:ext uri="{BB962C8B-B14F-4D97-AF65-F5344CB8AC3E}">
        <p14:creationId xmlns:p14="http://schemas.microsoft.com/office/powerpoint/2010/main" val="37851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anim calcmode="lin" valueType="num">
                                      <p:cBhvr>
                                        <p:cTn id="24" dur="1000" fill="hold"/>
                                        <p:tgtEl>
                                          <p:spTgt spid="40"/>
                                        </p:tgtEl>
                                        <p:attrNameLst>
                                          <p:attrName>ppt_x</p:attrName>
                                        </p:attrNameLst>
                                      </p:cBhvr>
                                      <p:tavLst>
                                        <p:tav tm="0">
                                          <p:val>
                                            <p:strVal val="#ppt_x"/>
                                          </p:val>
                                        </p:tav>
                                        <p:tav tm="100000">
                                          <p:val>
                                            <p:strVal val="#ppt_x"/>
                                          </p:val>
                                        </p:tav>
                                      </p:tavLst>
                                    </p:anim>
                                    <p:anim calcmode="lin" valueType="num">
                                      <p:cBhvr>
                                        <p:cTn id="25" dur="1000" fill="hold"/>
                                        <p:tgtEl>
                                          <p:spTgt spid="40"/>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animEffect transition="in" filter="fad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9" grpId="0" animBg="1"/>
      <p:bldP spid="35" grpId="0" animBg="1"/>
      <p:bldP spid="40" grpId="0" animBg="1"/>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28181" y="1796819"/>
            <a:ext cx="412845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6" name="Rectangle 5"/>
          <p:cNvSpPr/>
          <p:nvPr/>
        </p:nvSpPr>
        <p:spPr>
          <a:xfrm>
            <a:off x="4175787" y="1796819"/>
            <a:ext cx="278430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2" name="Title 1"/>
          <p:cNvSpPr>
            <a:spLocks noGrp="1"/>
          </p:cNvSpPr>
          <p:nvPr>
            <p:ph type="title"/>
          </p:nvPr>
        </p:nvSpPr>
        <p:spPr>
          <a:xfrm>
            <a:off x="431371" y="173765"/>
            <a:ext cx="10972800" cy="1143000"/>
          </a:xfrm>
        </p:spPr>
        <p:txBody>
          <a:bodyPr>
            <a:normAutofit fontScale="90000"/>
          </a:bodyPr>
          <a:lstStyle/>
          <a:p>
            <a:r>
              <a:rPr lang="en-CA" dirty="0"/>
              <a:t>This is what an array of </a:t>
            </a:r>
            <a:r>
              <a:rPr lang="en-CA" dirty="0" err="1"/>
              <a:t>ints</a:t>
            </a:r>
            <a:r>
              <a:rPr lang="en-CA" dirty="0"/>
              <a:t> looks like in memory</a:t>
            </a:r>
          </a:p>
        </p:txBody>
      </p:sp>
      <p:grpSp>
        <p:nvGrpSpPr>
          <p:cNvPr id="8" name="Group 7"/>
          <p:cNvGrpSpPr/>
          <p:nvPr/>
        </p:nvGrpSpPr>
        <p:grpSpPr>
          <a:xfrm>
            <a:off x="7700243" y="2084851"/>
            <a:ext cx="3580333" cy="2592288"/>
            <a:chOff x="5775182" y="1563638"/>
            <a:chExt cx="2685250" cy="1944216"/>
          </a:xfrm>
        </p:grpSpPr>
        <p:sp>
          <p:nvSpPr>
            <p:cNvPr id="22" name="Rectangle 21"/>
            <p:cNvSpPr/>
            <p:nvPr/>
          </p:nvSpPr>
          <p:spPr>
            <a:xfrm>
              <a:off x="6084168" y="1779662"/>
              <a:ext cx="2376264" cy="1728192"/>
            </a:xfrm>
            <a:prstGeom prst="rect">
              <a:avLst/>
            </a:prstGeom>
            <a:solidFill>
              <a:srgbClr val="00FFFF">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1833668"/>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95</a:t>
              </a:r>
            </a:p>
          </p:txBody>
        </p:sp>
        <p:sp>
          <p:nvSpPr>
            <p:cNvPr id="20" name="TextBox 19"/>
            <p:cNvSpPr txBox="1"/>
            <p:nvPr/>
          </p:nvSpPr>
          <p:spPr>
            <a:xfrm>
              <a:off x="6168248" y="1833668"/>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[0]</a:t>
              </a:r>
            </a:p>
          </p:txBody>
        </p:sp>
        <p:sp>
          <p:nvSpPr>
            <p:cNvPr id="36" name="Rectangle 35"/>
            <p:cNvSpPr/>
            <p:nvPr/>
          </p:nvSpPr>
          <p:spPr>
            <a:xfrm>
              <a:off x="7380312" y="2150735"/>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64</a:t>
              </a:r>
            </a:p>
          </p:txBody>
        </p:sp>
        <p:sp>
          <p:nvSpPr>
            <p:cNvPr id="37" name="TextBox 36"/>
            <p:cNvSpPr txBox="1"/>
            <p:nvPr/>
          </p:nvSpPr>
          <p:spPr>
            <a:xfrm>
              <a:off x="6168248" y="2150735"/>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[1]</a:t>
              </a:r>
            </a:p>
          </p:txBody>
        </p:sp>
        <p:sp>
          <p:nvSpPr>
            <p:cNvPr id="38" name="Rectangle 37"/>
            <p:cNvSpPr/>
            <p:nvPr/>
          </p:nvSpPr>
          <p:spPr>
            <a:xfrm>
              <a:off x="7380312" y="247477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74</a:t>
              </a:r>
            </a:p>
          </p:txBody>
        </p:sp>
        <p:sp>
          <p:nvSpPr>
            <p:cNvPr id="39" name="TextBox 38"/>
            <p:cNvSpPr txBox="1"/>
            <p:nvPr/>
          </p:nvSpPr>
          <p:spPr>
            <a:xfrm>
              <a:off x="6156176" y="2474771"/>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[2]</a:t>
              </a:r>
            </a:p>
          </p:txBody>
        </p:sp>
        <p:sp>
          <p:nvSpPr>
            <p:cNvPr id="29" name="Rectangle 28"/>
            <p:cNvSpPr/>
            <p:nvPr/>
          </p:nvSpPr>
          <p:spPr>
            <a:xfrm>
              <a:off x="7380312" y="2805776"/>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0" name="TextBox 29"/>
            <p:cNvSpPr txBox="1"/>
            <p:nvPr/>
          </p:nvSpPr>
          <p:spPr>
            <a:xfrm>
              <a:off x="6156176" y="2805776"/>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[3]</a:t>
              </a:r>
            </a:p>
          </p:txBody>
        </p:sp>
        <p:sp>
          <p:nvSpPr>
            <p:cNvPr id="23" name="TextBox 22"/>
            <p:cNvSpPr txBox="1"/>
            <p:nvPr/>
          </p:nvSpPr>
          <p:spPr>
            <a:xfrm>
              <a:off x="5775182" y="1563638"/>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2192077"/>
            <a:ext cx="3506075" cy="38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4271797" y="4869161"/>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5" name="Group 4"/>
          <p:cNvGrpSpPr/>
          <p:nvPr/>
        </p:nvGrpSpPr>
        <p:grpSpPr>
          <a:xfrm>
            <a:off x="4435880" y="5733256"/>
            <a:ext cx="2236185" cy="461665"/>
            <a:chOff x="3326909" y="4299942"/>
            <a:chExt cx="1677139" cy="346249"/>
          </a:xfrm>
        </p:grpSpPr>
        <p:sp>
          <p:nvSpPr>
            <p:cNvPr id="24" name="Rectangle 23"/>
            <p:cNvSpPr/>
            <p:nvPr/>
          </p:nvSpPr>
          <p:spPr>
            <a:xfrm>
              <a:off x="4139952" y="4299942"/>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address</a:t>
              </a:r>
            </a:p>
          </p:txBody>
        </p:sp>
        <p:sp>
          <p:nvSpPr>
            <p:cNvPr id="25" name="TextBox 24"/>
            <p:cNvSpPr txBox="1"/>
            <p:nvPr/>
          </p:nvSpPr>
          <p:spPr>
            <a:xfrm>
              <a:off x="3326909" y="4299942"/>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grpSp>
        <p:nvGrpSpPr>
          <p:cNvPr id="3" name="Group 2"/>
          <p:cNvGrpSpPr/>
          <p:nvPr/>
        </p:nvGrpSpPr>
        <p:grpSpPr>
          <a:xfrm>
            <a:off x="5122669" y="5174612"/>
            <a:ext cx="1549396" cy="461665"/>
            <a:chOff x="3842001" y="3880959"/>
            <a:chExt cx="1162047" cy="346249"/>
          </a:xfrm>
        </p:grpSpPr>
        <p:sp>
          <p:nvSpPr>
            <p:cNvPr id="4" name="Rectangle 3"/>
            <p:cNvSpPr/>
            <p:nvPr/>
          </p:nvSpPr>
          <p:spPr>
            <a:xfrm>
              <a:off x="4139952" y="3930610"/>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17</a:t>
              </a:r>
            </a:p>
          </p:txBody>
        </p:sp>
        <p:sp>
          <p:nvSpPr>
            <p:cNvPr id="11" name="TextBox 10"/>
            <p:cNvSpPr txBox="1"/>
            <p:nvPr/>
          </p:nvSpPr>
          <p:spPr>
            <a:xfrm>
              <a:off x="3842001" y="3880959"/>
              <a:ext cx="252714"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a</a:t>
              </a:r>
            </a:p>
          </p:txBody>
        </p:sp>
      </p:grpSp>
      <p:cxnSp>
        <p:nvCxnSpPr>
          <p:cNvPr id="27" name="Straight Arrow Connector 26"/>
          <p:cNvCxnSpPr>
            <a:stCxn id="24" idx="3"/>
            <a:endCxn id="23" idx="2"/>
          </p:cNvCxnSpPr>
          <p:nvPr/>
        </p:nvCxnSpPr>
        <p:spPr>
          <a:xfrm flipV="1">
            <a:off x="6672065" y="2546516"/>
            <a:ext cx="1510362" cy="336676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255988" y="4803010"/>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p:cNvSpPr/>
          <p:nvPr/>
        </p:nvSpPr>
        <p:spPr>
          <a:xfrm>
            <a:off x="4435879" y="5600853"/>
            <a:ext cx="2428207" cy="600067"/>
          </a:xfrm>
          <a:prstGeom prst="rect">
            <a:avLst/>
          </a:prstGeom>
          <a:solidFill>
            <a:srgbClr val="00FF00">
              <a:alpha val="45882"/>
            </a:srgbClr>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p:nvSpPr>
        <p:spPr>
          <a:xfrm rot="17778131">
            <a:off x="5489753" y="3971087"/>
            <a:ext cx="3832819" cy="600067"/>
          </a:xfrm>
          <a:prstGeom prst="rect">
            <a:avLst/>
          </a:prstGeom>
          <a:solidFill>
            <a:srgbClr val="00FF00">
              <a:alpha val="45882"/>
            </a:srgbClr>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p:cNvSpPr/>
          <p:nvPr/>
        </p:nvSpPr>
        <p:spPr>
          <a:xfrm>
            <a:off x="8038421" y="3687223"/>
            <a:ext cx="1797591" cy="600067"/>
          </a:xfrm>
          <a:prstGeom prst="rect">
            <a:avLst/>
          </a:prstGeom>
          <a:solidFill>
            <a:srgbClr val="FF0000">
              <a:alpha val="39000"/>
            </a:srgbClr>
          </a:solidFill>
          <a:ln>
            <a:solidFill>
              <a:srgbClr val="FF00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p:cNvSpPr/>
          <p:nvPr/>
        </p:nvSpPr>
        <p:spPr>
          <a:xfrm>
            <a:off x="9849917" y="3745971"/>
            <a:ext cx="115212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84</a:t>
            </a:r>
          </a:p>
        </p:txBody>
      </p:sp>
    </p:spTree>
    <p:extLst>
      <p:ext uri="{BB962C8B-B14F-4D97-AF65-F5344CB8AC3E}">
        <p14:creationId xmlns:p14="http://schemas.microsoft.com/office/powerpoint/2010/main" val="25679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anim calcmode="lin" valueType="num">
                                      <p:cBhvr>
                                        <p:cTn id="24" dur="1000" fill="hold"/>
                                        <p:tgtEl>
                                          <p:spTgt spid="40"/>
                                        </p:tgtEl>
                                        <p:attrNameLst>
                                          <p:attrName>ppt_x</p:attrName>
                                        </p:attrNameLst>
                                      </p:cBhvr>
                                      <p:tavLst>
                                        <p:tav tm="0">
                                          <p:val>
                                            <p:strVal val="#ppt_x"/>
                                          </p:val>
                                        </p:tav>
                                        <p:tav tm="100000">
                                          <p:val>
                                            <p:strVal val="#ppt_x"/>
                                          </p:val>
                                        </p:tav>
                                      </p:tavLst>
                                    </p:anim>
                                    <p:anim calcmode="lin" valueType="num">
                                      <p:cBhvr>
                                        <p:cTn id="25" dur="1000" fill="hold"/>
                                        <p:tgtEl>
                                          <p:spTgt spid="40"/>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animEffect transition="in" filter="fad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9" grpId="0" animBg="1"/>
      <p:bldP spid="35" grpId="0" animBg="1"/>
      <p:bldP spid="40" grpId="0" animBg="1"/>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28181" y="1796819"/>
            <a:ext cx="412845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6" name="Rectangle 5"/>
          <p:cNvSpPr/>
          <p:nvPr/>
        </p:nvSpPr>
        <p:spPr>
          <a:xfrm>
            <a:off x="4175787" y="1796819"/>
            <a:ext cx="278430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2" name="Title 1"/>
          <p:cNvSpPr>
            <a:spLocks noGrp="1"/>
          </p:cNvSpPr>
          <p:nvPr>
            <p:ph type="title"/>
          </p:nvPr>
        </p:nvSpPr>
        <p:spPr>
          <a:xfrm>
            <a:off x="431371" y="173765"/>
            <a:ext cx="10972800" cy="1143000"/>
          </a:xfrm>
        </p:spPr>
        <p:txBody>
          <a:bodyPr>
            <a:normAutofit fontScale="90000"/>
          </a:bodyPr>
          <a:lstStyle/>
          <a:p>
            <a:r>
              <a:rPr lang="en-CA" dirty="0"/>
              <a:t>This is what an array of </a:t>
            </a:r>
            <a:r>
              <a:rPr lang="en-CA" dirty="0" err="1"/>
              <a:t>ints</a:t>
            </a:r>
            <a:r>
              <a:rPr lang="en-CA" dirty="0"/>
              <a:t> looks like in memory</a:t>
            </a:r>
          </a:p>
        </p:txBody>
      </p:sp>
      <p:grpSp>
        <p:nvGrpSpPr>
          <p:cNvPr id="8" name="Group 7"/>
          <p:cNvGrpSpPr/>
          <p:nvPr/>
        </p:nvGrpSpPr>
        <p:grpSpPr>
          <a:xfrm>
            <a:off x="7700243" y="2084851"/>
            <a:ext cx="3580333" cy="2592288"/>
            <a:chOff x="5775182" y="1563638"/>
            <a:chExt cx="2685250" cy="1944216"/>
          </a:xfrm>
        </p:grpSpPr>
        <p:sp>
          <p:nvSpPr>
            <p:cNvPr id="22" name="Rectangle 21"/>
            <p:cNvSpPr/>
            <p:nvPr/>
          </p:nvSpPr>
          <p:spPr>
            <a:xfrm>
              <a:off x="6084168" y="1779662"/>
              <a:ext cx="2376264" cy="1728192"/>
            </a:xfrm>
            <a:prstGeom prst="rect">
              <a:avLst/>
            </a:prstGeom>
            <a:solidFill>
              <a:srgbClr val="00FFFF">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1833668"/>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95</a:t>
              </a:r>
            </a:p>
          </p:txBody>
        </p:sp>
        <p:sp>
          <p:nvSpPr>
            <p:cNvPr id="20" name="TextBox 19"/>
            <p:cNvSpPr txBox="1"/>
            <p:nvPr/>
          </p:nvSpPr>
          <p:spPr>
            <a:xfrm>
              <a:off x="6168248" y="1833668"/>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[0]</a:t>
              </a:r>
            </a:p>
          </p:txBody>
        </p:sp>
        <p:sp>
          <p:nvSpPr>
            <p:cNvPr id="36" name="Rectangle 35"/>
            <p:cNvSpPr/>
            <p:nvPr/>
          </p:nvSpPr>
          <p:spPr>
            <a:xfrm>
              <a:off x="7380312" y="2150735"/>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64</a:t>
              </a:r>
            </a:p>
          </p:txBody>
        </p:sp>
        <p:sp>
          <p:nvSpPr>
            <p:cNvPr id="37" name="TextBox 36"/>
            <p:cNvSpPr txBox="1"/>
            <p:nvPr/>
          </p:nvSpPr>
          <p:spPr>
            <a:xfrm>
              <a:off x="6168248" y="2150735"/>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[1]</a:t>
              </a:r>
            </a:p>
          </p:txBody>
        </p:sp>
        <p:sp>
          <p:nvSpPr>
            <p:cNvPr id="38" name="Rectangle 37"/>
            <p:cNvSpPr/>
            <p:nvPr/>
          </p:nvSpPr>
          <p:spPr>
            <a:xfrm>
              <a:off x="7380312" y="247477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74</a:t>
              </a:r>
            </a:p>
          </p:txBody>
        </p:sp>
        <p:sp>
          <p:nvSpPr>
            <p:cNvPr id="39" name="TextBox 38"/>
            <p:cNvSpPr txBox="1"/>
            <p:nvPr/>
          </p:nvSpPr>
          <p:spPr>
            <a:xfrm>
              <a:off x="6156176" y="2474771"/>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[2]</a:t>
              </a:r>
            </a:p>
          </p:txBody>
        </p:sp>
        <p:sp>
          <p:nvSpPr>
            <p:cNvPr id="29" name="Rectangle 28"/>
            <p:cNvSpPr/>
            <p:nvPr/>
          </p:nvSpPr>
          <p:spPr>
            <a:xfrm>
              <a:off x="7380312" y="2805776"/>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84</a:t>
              </a:r>
            </a:p>
          </p:txBody>
        </p:sp>
        <p:sp>
          <p:nvSpPr>
            <p:cNvPr id="30" name="TextBox 29"/>
            <p:cNvSpPr txBox="1"/>
            <p:nvPr/>
          </p:nvSpPr>
          <p:spPr>
            <a:xfrm>
              <a:off x="6156176" y="2805776"/>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[3]</a:t>
              </a:r>
            </a:p>
          </p:txBody>
        </p:sp>
        <p:sp>
          <p:nvSpPr>
            <p:cNvPr id="23" name="TextBox 22"/>
            <p:cNvSpPr txBox="1"/>
            <p:nvPr/>
          </p:nvSpPr>
          <p:spPr>
            <a:xfrm>
              <a:off x="5775182" y="1563638"/>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2192077"/>
            <a:ext cx="3506075" cy="38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4271797" y="4869161"/>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5" name="Group 4"/>
          <p:cNvGrpSpPr/>
          <p:nvPr/>
        </p:nvGrpSpPr>
        <p:grpSpPr>
          <a:xfrm>
            <a:off x="4435880" y="5733256"/>
            <a:ext cx="2236185" cy="461665"/>
            <a:chOff x="3326909" y="4299942"/>
            <a:chExt cx="1677139" cy="346249"/>
          </a:xfrm>
        </p:grpSpPr>
        <p:sp>
          <p:nvSpPr>
            <p:cNvPr id="24" name="Rectangle 23"/>
            <p:cNvSpPr/>
            <p:nvPr/>
          </p:nvSpPr>
          <p:spPr>
            <a:xfrm>
              <a:off x="4139952" y="4299942"/>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address</a:t>
              </a:r>
            </a:p>
          </p:txBody>
        </p:sp>
        <p:sp>
          <p:nvSpPr>
            <p:cNvPr id="25" name="TextBox 24"/>
            <p:cNvSpPr txBox="1"/>
            <p:nvPr/>
          </p:nvSpPr>
          <p:spPr>
            <a:xfrm>
              <a:off x="3326909" y="4299942"/>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grpSp>
        <p:nvGrpSpPr>
          <p:cNvPr id="3" name="Group 2"/>
          <p:cNvGrpSpPr/>
          <p:nvPr/>
        </p:nvGrpSpPr>
        <p:grpSpPr>
          <a:xfrm>
            <a:off x="5122669" y="5174612"/>
            <a:ext cx="1549396" cy="461665"/>
            <a:chOff x="3842001" y="3880959"/>
            <a:chExt cx="1162047" cy="346249"/>
          </a:xfrm>
        </p:grpSpPr>
        <p:sp>
          <p:nvSpPr>
            <p:cNvPr id="4" name="Rectangle 3"/>
            <p:cNvSpPr/>
            <p:nvPr/>
          </p:nvSpPr>
          <p:spPr>
            <a:xfrm>
              <a:off x="4139952" y="3930610"/>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17</a:t>
              </a:r>
            </a:p>
          </p:txBody>
        </p:sp>
        <p:sp>
          <p:nvSpPr>
            <p:cNvPr id="11" name="TextBox 10"/>
            <p:cNvSpPr txBox="1"/>
            <p:nvPr/>
          </p:nvSpPr>
          <p:spPr>
            <a:xfrm>
              <a:off x="3842001" y="3880959"/>
              <a:ext cx="252714"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a</a:t>
              </a:r>
            </a:p>
          </p:txBody>
        </p:sp>
      </p:grpSp>
      <p:cxnSp>
        <p:nvCxnSpPr>
          <p:cNvPr id="27" name="Straight Arrow Connector 26"/>
          <p:cNvCxnSpPr>
            <a:stCxn id="24" idx="3"/>
            <a:endCxn id="23" idx="2"/>
          </p:cNvCxnSpPr>
          <p:nvPr/>
        </p:nvCxnSpPr>
        <p:spPr>
          <a:xfrm flipV="1">
            <a:off x="6672065" y="2546516"/>
            <a:ext cx="1510362" cy="336676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296294" y="5216510"/>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2" name="Group 31"/>
          <p:cNvGrpSpPr/>
          <p:nvPr/>
        </p:nvGrpSpPr>
        <p:grpSpPr>
          <a:xfrm>
            <a:off x="4271797" y="6154915"/>
            <a:ext cx="2400267" cy="461665"/>
            <a:chOff x="3203848" y="4265438"/>
            <a:chExt cx="1800200" cy="346249"/>
          </a:xfrm>
        </p:grpSpPr>
        <p:sp>
          <p:nvSpPr>
            <p:cNvPr id="33" name="Rectangle 32"/>
            <p:cNvSpPr/>
            <p:nvPr/>
          </p:nvSpPr>
          <p:spPr>
            <a:xfrm>
              <a:off x="4139952" y="4299942"/>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true</a:t>
              </a:r>
            </a:p>
          </p:txBody>
        </p:sp>
        <p:sp>
          <p:nvSpPr>
            <p:cNvPr id="42" name="TextBox 41"/>
            <p:cNvSpPr txBox="1"/>
            <p:nvPr/>
          </p:nvSpPr>
          <p:spPr>
            <a:xfrm>
              <a:off x="3203848" y="4265438"/>
              <a:ext cx="865285" cy="346249"/>
            </a:xfrm>
            <a:prstGeom prst="rect">
              <a:avLst/>
            </a:prstGeom>
            <a:noFill/>
          </p:spPr>
          <p:txBody>
            <a:bodyPr wrap="none" rtlCol="0">
              <a:spAutoFit/>
            </a:bodyPr>
            <a:lstStyle/>
            <a:p>
              <a:r>
                <a:rPr lang="en-CA" sz="2400" b="1" dirty="0" err="1">
                  <a:solidFill>
                    <a:schemeClr val="bg1"/>
                  </a:solidFill>
                  <a:effectLst>
                    <a:outerShdw blurRad="38100" dist="38100" dir="2700000" algn="tl">
                      <a:srgbClr val="000000">
                        <a:alpha val="43137"/>
                      </a:srgbClr>
                    </a:outerShdw>
                  </a:effectLst>
                </a:rPr>
                <a:t>myBool</a:t>
              </a:r>
              <a:endParaRPr lang="en-CA" sz="2400" b="1" dirty="0">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96260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28181" y="1796819"/>
            <a:ext cx="4128459" cy="4896544"/>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6" name="Rectangle 5"/>
          <p:cNvSpPr/>
          <p:nvPr/>
        </p:nvSpPr>
        <p:spPr>
          <a:xfrm>
            <a:off x="4175787" y="1796819"/>
            <a:ext cx="2784309" cy="4896544"/>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2" name="Title 1"/>
          <p:cNvSpPr>
            <a:spLocks noGrp="1"/>
          </p:cNvSpPr>
          <p:nvPr>
            <p:ph type="title"/>
          </p:nvPr>
        </p:nvSpPr>
        <p:spPr>
          <a:xfrm>
            <a:off x="431371" y="173765"/>
            <a:ext cx="10972800" cy="1143000"/>
          </a:xfrm>
        </p:spPr>
        <p:txBody>
          <a:bodyPr>
            <a:normAutofit fontScale="90000"/>
          </a:bodyPr>
          <a:lstStyle/>
          <a:p>
            <a:r>
              <a:rPr lang="en-CA" dirty="0"/>
              <a:t>This is what an array of </a:t>
            </a:r>
            <a:r>
              <a:rPr lang="en-CA" dirty="0" err="1"/>
              <a:t>ints</a:t>
            </a:r>
            <a:r>
              <a:rPr lang="en-CA" dirty="0"/>
              <a:t> looks like in memory</a:t>
            </a:r>
          </a:p>
        </p:txBody>
      </p:sp>
      <p:grpSp>
        <p:nvGrpSpPr>
          <p:cNvPr id="8" name="Group 7"/>
          <p:cNvGrpSpPr/>
          <p:nvPr/>
        </p:nvGrpSpPr>
        <p:grpSpPr>
          <a:xfrm>
            <a:off x="7700243" y="2084851"/>
            <a:ext cx="3580333" cy="2592288"/>
            <a:chOff x="5775182" y="1563638"/>
            <a:chExt cx="2685250" cy="1944216"/>
          </a:xfrm>
        </p:grpSpPr>
        <p:sp>
          <p:nvSpPr>
            <p:cNvPr id="22" name="Rectangle 21"/>
            <p:cNvSpPr/>
            <p:nvPr/>
          </p:nvSpPr>
          <p:spPr>
            <a:xfrm>
              <a:off x="6084168" y="1779662"/>
              <a:ext cx="2376264" cy="1728192"/>
            </a:xfrm>
            <a:prstGeom prst="rect">
              <a:avLst/>
            </a:prstGeom>
            <a:solidFill>
              <a:srgbClr val="00FFFF">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1833668"/>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95</a:t>
              </a:r>
            </a:p>
          </p:txBody>
        </p:sp>
        <p:sp>
          <p:nvSpPr>
            <p:cNvPr id="20" name="TextBox 19"/>
            <p:cNvSpPr txBox="1"/>
            <p:nvPr/>
          </p:nvSpPr>
          <p:spPr>
            <a:xfrm>
              <a:off x="6168248" y="1833668"/>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[0]</a:t>
              </a:r>
            </a:p>
          </p:txBody>
        </p:sp>
        <p:sp>
          <p:nvSpPr>
            <p:cNvPr id="36" name="Rectangle 35"/>
            <p:cNvSpPr/>
            <p:nvPr/>
          </p:nvSpPr>
          <p:spPr>
            <a:xfrm>
              <a:off x="7380312" y="2150735"/>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64</a:t>
              </a:r>
            </a:p>
          </p:txBody>
        </p:sp>
        <p:sp>
          <p:nvSpPr>
            <p:cNvPr id="37" name="TextBox 36"/>
            <p:cNvSpPr txBox="1"/>
            <p:nvPr/>
          </p:nvSpPr>
          <p:spPr>
            <a:xfrm>
              <a:off x="6168248" y="2150735"/>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[1]</a:t>
              </a:r>
            </a:p>
          </p:txBody>
        </p:sp>
        <p:sp>
          <p:nvSpPr>
            <p:cNvPr id="38" name="Rectangle 37"/>
            <p:cNvSpPr/>
            <p:nvPr/>
          </p:nvSpPr>
          <p:spPr>
            <a:xfrm>
              <a:off x="7380312" y="247477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74</a:t>
              </a:r>
            </a:p>
          </p:txBody>
        </p:sp>
        <p:sp>
          <p:nvSpPr>
            <p:cNvPr id="39" name="TextBox 38"/>
            <p:cNvSpPr txBox="1"/>
            <p:nvPr/>
          </p:nvSpPr>
          <p:spPr>
            <a:xfrm>
              <a:off x="6156176" y="2474771"/>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[2]</a:t>
              </a:r>
            </a:p>
          </p:txBody>
        </p:sp>
        <p:sp>
          <p:nvSpPr>
            <p:cNvPr id="29" name="Rectangle 28"/>
            <p:cNvSpPr/>
            <p:nvPr/>
          </p:nvSpPr>
          <p:spPr>
            <a:xfrm>
              <a:off x="7380312" y="2805776"/>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84</a:t>
              </a:r>
            </a:p>
          </p:txBody>
        </p:sp>
        <p:sp>
          <p:nvSpPr>
            <p:cNvPr id="30" name="TextBox 29"/>
            <p:cNvSpPr txBox="1"/>
            <p:nvPr/>
          </p:nvSpPr>
          <p:spPr>
            <a:xfrm>
              <a:off x="6156176" y="2805776"/>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[3]</a:t>
              </a:r>
            </a:p>
          </p:txBody>
        </p:sp>
        <p:sp>
          <p:nvSpPr>
            <p:cNvPr id="23" name="TextBox 22"/>
            <p:cNvSpPr txBox="1"/>
            <p:nvPr/>
          </p:nvSpPr>
          <p:spPr>
            <a:xfrm>
              <a:off x="5775182" y="1563638"/>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2192077"/>
            <a:ext cx="3506075" cy="38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4271797" y="4869161"/>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5" name="Group 4"/>
          <p:cNvGrpSpPr/>
          <p:nvPr/>
        </p:nvGrpSpPr>
        <p:grpSpPr>
          <a:xfrm>
            <a:off x="4435880" y="5733256"/>
            <a:ext cx="2236185" cy="461665"/>
            <a:chOff x="3326909" y="4299942"/>
            <a:chExt cx="1677139" cy="346249"/>
          </a:xfrm>
        </p:grpSpPr>
        <p:sp>
          <p:nvSpPr>
            <p:cNvPr id="24" name="Rectangle 23"/>
            <p:cNvSpPr/>
            <p:nvPr/>
          </p:nvSpPr>
          <p:spPr>
            <a:xfrm>
              <a:off x="4139952" y="4299942"/>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address</a:t>
              </a:r>
            </a:p>
          </p:txBody>
        </p:sp>
        <p:sp>
          <p:nvSpPr>
            <p:cNvPr id="25" name="TextBox 24"/>
            <p:cNvSpPr txBox="1"/>
            <p:nvPr/>
          </p:nvSpPr>
          <p:spPr>
            <a:xfrm>
              <a:off x="3326909" y="4299942"/>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grpSp>
        <p:nvGrpSpPr>
          <p:cNvPr id="3" name="Group 2"/>
          <p:cNvGrpSpPr/>
          <p:nvPr/>
        </p:nvGrpSpPr>
        <p:grpSpPr>
          <a:xfrm>
            <a:off x="5122669" y="5174612"/>
            <a:ext cx="1549396" cy="461665"/>
            <a:chOff x="3842001" y="3880959"/>
            <a:chExt cx="1162047" cy="346249"/>
          </a:xfrm>
        </p:grpSpPr>
        <p:sp>
          <p:nvSpPr>
            <p:cNvPr id="4" name="Rectangle 3"/>
            <p:cNvSpPr/>
            <p:nvPr/>
          </p:nvSpPr>
          <p:spPr>
            <a:xfrm>
              <a:off x="4139952" y="3930610"/>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17</a:t>
              </a:r>
            </a:p>
          </p:txBody>
        </p:sp>
        <p:sp>
          <p:nvSpPr>
            <p:cNvPr id="11" name="TextBox 10"/>
            <p:cNvSpPr txBox="1"/>
            <p:nvPr/>
          </p:nvSpPr>
          <p:spPr>
            <a:xfrm>
              <a:off x="3842001" y="3880959"/>
              <a:ext cx="252714"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a</a:t>
              </a:r>
            </a:p>
          </p:txBody>
        </p:sp>
      </p:grpSp>
      <p:cxnSp>
        <p:nvCxnSpPr>
          <p:cNvPr id="27" name="Straight Arrow Connector 26"/>
          <p:cNvCxnSpPr>
            <a:stCxn id="24" idx="3"/>
            <a:endCxn id="23" idx="2"/>
          </p:cNvCxnSpPr>
          <p:nvPr/>
        </p:nvCxnSpPr>
        <p:spPr>
          <a:xfrm flipV="1">
            <a:off x="6672065" y="2546516"/>
            <a:ext cx="1510362" cy="336676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4" name="Right Arrow 33"/>
          <p:cNvSpPr/>
          <p:nvPr/>
        </p:nvSpPr>
        <p:spPr>
          <a:xfrm>
            <a:off x="241846" y="5514050"/>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2" name="Group 31"/>
          <p:cNvGrpSpPr/>
          <p:nvPr/>
        </p:nvGrpSpPr>
        <p:grpSpPr>
          <a:xfrm>
            <a:off x="4271797" y="6154915"/>
            <a:ext cx="2400267" cy="461665"/>
            <a:chOff x="3203848" y="4265438"/>
            <a:chExt cx="1800200" cy="346249"/>
          </a:xfrm>
        </p:grpSpPr>
        <p:sp>
          <p:nvSpPr>
            <p:cNvPr id="33" name="Rectangle 32"/>
            <p:cNvSpPr/>
            <p:nvPr/>
          </p:nvSpPr>
          <p:spPr>
            <a:xfrm>
              <a:off x="4139952" y="4299942"/>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true</a:t>
              </a:r>
            </a:p>
          </p:txBody>
        </p:sp>
        <p:sp>
          <p:nvSpPr>
            <p:cNvPr id="42" name="TextBox 41"/>
            <p:cNvSpPr txBox="1"/>
            <p:nvPr/>
          </p:nvSpPr>
          <p:spPr>
            <a:xfrm>
              <a:off x="3203848" y="4265438"/>
              <a:ext cx="865285" cy="346249"/>
            </a:xfrm>
            <a:prstGeom prst="rect">
              <a:avLst/>
            </a:prstGeom>
            <a:noFill/>
          </p:spPr>
          <p:txBody>
            <a:bodyPr wrap="none" rtlCol="0">
              <a:spAutoFit/>
            </a:bodyPr>
            <a:lstStyle/>
            <a:p>
              <a:r>
                <a:rPr lang="en-CA" sz="2400" b="1" dirty="0" err="1">
                  <a:solidFill>
                    <a:schemeClr val="bg1"/>
                  </a:solidFill>
                  <a:effectLst>
                    <a:outerShdw blurRad="38100" dist="38100" dir="2700000" algn="tl">
                      <a:srgbClr val="000000">
                        <a:alpha val="43137"/>
                      </a:srgbClr>
                    </a:outerShdw>
                  </a:effectLst>
                </a:rPr>
                <a:t>myBool</a:t>
              </a:r>
              <a:endParaRPr lang="en-CA" sz="2400" b="1" dirty="0">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1722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32"/>
                                        </p:tgtEl>
                                      </p:cBhvr>
                                    </p:animEffect>
                                    <p:anim calcmode="lin" valueType="num">
                                      <p:cBhvr>
                                        <p:cTn id="14" dur="1000"/>
                                        <p:tgtEl>
                                          <p:spTgt spid="32"/>
                                        </p:tgtEl>
                                        <p:attrNameLst>
                                          <p:attrName>ppt_x</p:attrName>
                                        </p:attrNameLst>
                                      </p:cBhvr>
                                      <p:tavLst>
                                        <p:tav tm="0">
                                          <p:val>
                                            <p:strVal val="ppt_x"/>
                                          </p:val>
                                        </p:tav>
                                        <p:tav tm="100000">
                                          <p:val>
                                            <p:strVal val="ppt_x"/>
                                          </p:val>
                                        </p:tav>
                                      </p:tavLst>
                                    </p:anim>
                                    <p:anim calcmode="lin" valueType="num">
                                      <p:cBhvr>
                                        <p:cTn id="15" dur="1000"/>
                                        <p:tgtEl>
                                          <p:spTgt spid="32"/>
                                        </p:tgtEl>
                                        <p:attrNameLst>
                                          <p:attrName>ppt_y</p:attrName>
                                        </p:attrNameLst>
                                      </p:cBhvr>
                                      <p:tavLst>
                                        <p:tav tm="0">
                                          <p:val>
                                            <p:strVal val="ppt_y"/>
                                          </p:val>
                                        </p:tav>
                                        <p:tav tm="100000">
                                          <p:val>
                                            <p:strVal val="ppt_y+.1"/>
                                          </p:val>
                                        </p:tav>
                                      </p:tavLst>
                                    </p:anim>
                                    <p:set>
                                      <p:cBhvr>
                                        <p:cTn id="16" dur="1" fill="hold">
                                          <p:stCondLst>
                                            <p:cond delay="999"/>
                                          </p:stCondLst>
                                        </p:cTn>
                                        <p:tgtEl>
                                          <p:spTgt spid="32"/>
                                        </p:tgtEl>
                                        <p:attrNameLst>
                                          <p:attrName>style.visibility</p:attrName>
                                        </p:attrNameLst>
                                      </p:cBhvr>
                                      <p:to>
                                        <p:strVal val="hidden"/>
                                      </p:to>
                                    </p:set>
                                  </p:childTnLst>
                                </p:cTn>
                              </p:par>
                              <p:par>
                                <p:cTn id="17" presetID="42" presetClass="exit" presetSubtype="0" fill="hold" grpId="0" nodeType="withEffect">
                                  <p:stCondLst>
                                    <p:cond delay="0"/>
                                  </p:stCondLst>
                                  <p:childTnLst>
                                    <p:animEffect transition="out" filter="fade">
                                      <p:cBhvr>
                                        <p:cTn id="18" dur="1000"/>
                                        <p:tgtEl>
                                          <p:spTgt spid="26"/>
                                        </p:tgtEl>
                                      </p:cBhvr>
                                    </p:animEffect>
                                    <p:anim calcmode="lin" valueType="num">
                                      <p:cBhvr>
                                        <p:cTn id="19" dur="1000"/>
                                        <p:tgtEl>
                                          <p:spTgt spid="26"/>
                                        </p:tgtEl>
                                        <p:attrNameLst>
                                          <p:attrName>ppt_x</p:attrName>
                                        </p:attrNameLst>
                                      </p:cBhvr>
                                      <p:tavLst>
                                        <p:tav tm="0">
                                          <p:val>
                                            <p:strVal val="ppt_x"/>
                                          </p:val>
                                        </p:tav>
                                        <p:tav tm="100000">
                                          <p:val>
                                            <p:strVal val="ppt_x"/>
                                          </p:val>
                                        </p:tav>
                                      </p:tavLst>
                                    </p:anim>
                                    <p:anim calcmode="lin" valueType="num">
                                      <p:cBhvr>
                                        <p:cTn id="20" dur="1000"/>
                                        <p:tgtEl>
                                          <p:spTgt spid="26"/>
                                        </p:tgtEl>
                                        <p:attrNameLst>
                                          <p:attrName>ppt_y</p:attrName>
                                        </p:attrNameLst>
                                      </p:cBhvr>
                                      <p:tavLst>
                                        <p:tav tm="0">
                                          <p:val>
                                            <p:strVal val="ppt_y"/>
                                          </p:val>
                                        </p:tav>
                                        <p:tav tm="100000">
                                          <p:val>
                                            <p:strVal val="ppt_y+.1"/>
                                          </p:val>
                                        </p:tav>
                                      </p:tavLst>
                                    </p:anim>
                                    <p:set>
                                      <p:cBhvr>
                                        <p:cTn id="21" dur="1" fill="hold">
                                          <p:stCondLst>
                                            <p:cond delay="999"/>
                                          </p:stCondLst>
                                        </p:cTn>
                                        <p:tgtEl>
                                          <p:spTgt spid="26"/>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par>
                                <p:cTn id="27" presetID="42" presetClass="exit" presetSubtype="0" fill="hold" nodeType="withEffect">
                                  <p:stCondLst>
                                    <p:cond delay="0"/>
                                  </p:stCondLst>
                                  <p:childTnLst>
                                    <p:animEffect transition="out" filter="fade">
                                      <p:cBhvr>
                                        <p:cTn id="28" dur="1000"/>
                                        <p:tgtEl>
                                          <p:spTgt spid="3"/>
                                        </p:tgtEl>
                                      </p:cBhvr>
                                    </p:animEffect>
                                    <p:anim calcmode="lin" valueType="num">
                                      <p:cBhvr>
                                        <p:cTn id="29" dur="1000"/>
                                        <p:tgtEl>
                                          <p:spTgt spid="3"/>
                                        </p:tgtEl>
                                        <p:attrNameLst>
                                          <p:attrName>ppt_x</p:attrName>
                                        </p:attrNameLst>
                                      </p:cBhvr>
                                      <p:tavLst>
                                        <p:tav tm="0">
                                          <p:val>
                                            <p:strVal val="ppt_x"/>
                                          </p:val>
                                        </p:tav>
                                        <p:tav tm="100000">
                                          <p:val>
                                            <p:strVal val="ppt_x"/>
                                          </p:val>
                                        </p:tav>
                                      </p:tavLst>
                                    </p:anim>
                                    <p:anim calcmode="lin" valueType="num">
                                      <p:cBhvr>
                                        <p:cTn id="30" dur="1000"/>
                                        <p:tgtEl>
                                          <p:spTgt spid="3"/>
                                        </p:tgtEl>
                                        <p:attrNameLst>
                                          <p:attrName>ppt_y</p:attrName>
                                        </p:attrNameLst>
                                      </p:cBhvr>
                                      <p:tavLst>
                                        <p:tav tm="0">
                                          <p:val>
                                            <p:strVal val="ppt_y"/>
                                          </p:val>
                                        </p:tav>
                                        <p:tav tm="100000">
                                          <p:val>
                                            <p:strVal val="ppt_y+.1"/>
                                          </p:val>
                                        </p:tav>
                                      </p:tavLst>
                                    </p:anim>
                                    <p:set>
                                      <p:cBhvr>
                                        <p:cTn id="31" dur="1" fill="hold">
                                          <p:stCondLst>
                                            <p:cond delay="999"/>
                                          </p:stCondLst>
                                        </p:cTn>
                                        <p:tgtEl>
                                          <p:spTgt spid="3"/>
                                        </p:tgtEl>
                                        <p:attrNameLst>
                                          <p:attrName>style.visibility</p:attrName>
                                        </p:attrNameLst>
                                      </p:cBhvr>
                                      <p:to>
                                        <p:strVal val="hidden"/>
                                      </p:to>
                                    </p:set>
                                  </p:childTnLst>
                                </p:cTn>
                              </p:par>
                              <p:par>
                                <p:cTn id="32" presetID="42" presetClass="exit" presetSubtype="0" fill="hold" nodeType="withEffect">
                                  <p:stCondLst>
                                    <p:cond delay="0"/>
                                  </p:stCondLst>
                                  <p:childTnLst>
                                    <p:animEffect transition="out" filter="fade">
                                      <p:cBhvr>
                                        <p:cTn id="33" dur="1000"/>
                                        <p:tgtEl>
                                          <p:spTgt spid="27"/>
                                        </p:tgtEl>
                                      </p:cBhvr>
                                    </p:animEffect>
                                    <p:anim calcmode="lin" valueType="num">
                                      <p:cBhvr>
                                        <p:cTn id="34" dur="1000"/>
                                        <p:tgtEl>
                                          <p:spTgt spid="27"/>
                                        </p:tgtEl>
                                        <p:attrNameLst>
                                          <p:attrName>ppt_x</p:attrName>
                                        </p:attrNameLst>
                                      </p:cBhvr>
                                      <p:tavLst>
                                        <p:tav tm="0">
                                          <p:val>
                                            <p:strVal val="ppt_x"/>
                                          </p:val>
                                        </p:tav>
                                        <p:tav tm="100000">
                                          <p:val>
                                            <p:strVal val="ppt_x"/>
                                          </p:val>
                                        </p:tav>
                                      </p:tavLst>
                                    </p:anim>
                                    <p:anim calcmode="lin" valueType="num">
                                      <p:cBhvr>
                                        <p:cTn id="35" dur="1000"/>
                                        <p:tgtEl>
                                          <p:spTgt spid="27"/>
                                        </p:tgtEl>
                                        <p:attrNameLst>
                                          <p:attrName>ppt_y</p:attrName>
                                        </p:attrNameLst>
                                      </p:cBhvr>
                                      <p:tavLst>
                                        <p:tav tm="0">
                                          <p:val>
                                            <p:strVal val="ppt_y"/>
                                          </p:val>
                                        </p:tav>
                                        <p:tav tm="100000">
                                          <p:val>
                                            <p:strVal val="ppt_y+.1"/>
                                          </p:val>
                                        </p:tav>
                                      </p:tavLst>
                                    </p:anim>
                                    <p:set>
                                      <p:cBhvr>
                                        <p:cTn id="36" dur="1" fill="hold">
                                          <p:stCondLst>
                                            <p:cond delay="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CA411B-D900-D9C9-0B73-B303888758E6}"/>
              </a:ext>
            </a:extLst>
          </p:cNvPr>
          <p:cNvSpPr>
            <a:spLocks noGrp="1"/>
          </p:cNvSpPr>
          <p:nvPr>
            <p:ph type="title"/>
          </p:nvPr>
        </p:nvSpPr>
        <p:spPr/>
        <p:txBody>
          <a:bodyPr/>
          <a:lstStyle/>
          <a:p>
            <a:r>
              <a:rPr lang="en-US" dirty="0"/>
              <a:t>Array of Strings /For Each Loops</a:t>
            </a:r>
            <a:endParaRPr lang="en-CA" dirty="0"/>
          </a:p>
        </p:txBody>
      </p:sp>
      <p:sp>
        <p:nvSpPr>
          <p:cNvPr id="5" name="Text Placeholder 4">
            <a:extLst>
              <a:ext uri="{FF2B5EF4-FFF2-40B4-BE49-F238E27FC236}">
                <a16:creationId xmlns:a16="http://schemas.microsoft.com/office/drawing/2014/main" id="{80631C62-83D4-E544-57C3-9C254EFE2D47}"/>
              </a:ext>
            </a:extLst>
          </p:cNvPr>
          <p:cNvSpPr>
            <a:spLocks noGrp="1"/>
          </p:cNvSpPr>
          <p:nvPr>
            <p:ph type="body" sz="quarter" idx="11"/>
          </p:nvPr>
        </p:nvSpPr>
        <p:spPr/>
        <p:txBody>
          <a:bodyPr/>
          <a:lstStyle/>
          <a:p>
            <a:r>
              <a:rPr lang="en-US" dirty="0"/>
              <a:t>arrays1.IntroToArrays – Part B</a:t>
            </a:r>
            <a:endParaRPr lang="en-CA" dirty="0"/>
          </a:p>
        </p:txBody>
      </p:sp>
    </p:spTree>
    <p:extLst>
      <p:ext uri="{BB962C8B-B14F-4D97-AF65-F5344CB8AC3E}">
        <p14:creationId xmlns:p14="http://schemas.microsoft.com/office/powerpoint/2010/main" val="3836515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132D-7E64-D544-48AE-D2C5717C87D4}"/>
              </a:ext>
            </a:extLst>
          </p:cNvPr>
          <p:cNvSpPr>
            <a:spLocks noGrp="1"/>
          </p:cNvSpPr>
          <p:nvPr>
            <p:ph type="title"/>
          </p:nvPr>
        </p:nvSpPr>
        <p:spPr/>
        <p:txBody>
          <a:bodyPr/>
          <a:lstStyle/>
          <a:p>
            <a:r>
              <a:rPr lang="en-US" dirty="0"/>
              <a:t>For each loop</a:t>
            </a:r>
            <a:endParaRPr lang="en-CA" dirty="0"/>
          </a:p>
        </p:txBody>
      </p:sp>
      <p:sp>
        <p:nvSpPr>
          <p:cNvPr id="3" name="Content Placeholder 2">
            <a:extLst>
              <a:ext uri="{FF2B5EF4-FFF2-40B4-BE49-F238E27FC236}">
                <a16:creationId xmlns:a16="http://schemas.microsoft.com/office/drawing/2014/main" id="{AE8FEC6C-DD43-DD08-48A9-5E6DD1C0E85F}"/>
              </a:ext>
            </a:extLst>
          </p:cNvPr>
          <p:cNvSpPr>
            <a:spLocks noGrp="1"/>
          </p:cNvSpPr>
          <p:nvPr>
            <p:ph idx="1"/>
          </p:nvPr>
        </p:nvSpPr>
        <p:spPr>
          <a:xfrm>
            <a:off x="6306193" y="1419373"/>
            <a:ext cx="5082209" cy="4525963"/>
          </a:xfrm>
        </p:spPr>
        <p:txBody>
          <a:bodyPr>
            <a:normAutofit fontScale="92500"/>
          </a:bodyPr>
          <a:lstStyle/>
          <a:p>
            <a:r>
              <a:rPr lang="en-US" dirty="0">
                <a:effectLst>
                  <a:glow rad="101600">
                    <a:srgbClr val="FF00FF">
                      <a:alpha val="60000"/>
                    </a:srgbClr>
                  </a:glow>
                  <a:outerShdw blurRad="38100" dist="38100" dir="2700000" algn="tl">
                    <a:srgbClr val="000000">
                      <a:alpha val="43137"/>
                    </a:srgbClr>
                  </a:outerShdw>
                </a:effectLst>
              </a:rPr>
              <a:t>Is used to loop through collections of things.</a:t>
            </a:r>
          </a:p>
          <a:p>
            <a:r>
              <a:rPr lang="en-US" dirty="0">
                <a:effectLst>
                  <a:glow rad="101600">
                    <a:srgbClr val="FF00FF">
                      <a:alpha val="60000"/>
                    </a:srgbClr>
                  </a:glow>
                  <a:outerShdw blurRad="38100" dist="38100" dir="2700000" algn="tl">
                    <a:srgbClr val="000000">
                      <a:alpha val="43137"/>
                    </a:srgbClr>
                  </a:outerShdw>
                </a:effectLst>
              </a:rPr>
              <a:t>It works with Arrays</a:t>
            </a:r>
          </a:p>
          <a:p>
            <a:r>
              <a:rPr lang="en-US" dirty="0">
                <a:effectLst>
                  <a:glow rad="101600">
                    <a:srgbClr val="00FFFF">
                      <a:alpha val="60000"/>
                    </a:srgbClr>
                  </a:glow>
                  <a:outerShdw blurRad="38100" dist="38100" dir="2700000" algn="tl">
                    <a:srgbClr val="000000">
                      <a:alpha val="43137"/>
                    </a:srgbClr>
                  </a:outerShdw>
                </a:effectLst>
              </a:rPr>
              <a:t>A little easier to read than a traditional for loop.</a:t>
            </a:r>
            <a:endParaRPr lang="en-CA" dirty="0">
              <a:effectLst>
                <a:glow rad="101600">
                  <a:srgbClr val="00FFFF">
                    <a:alpha val="60000"/>
                  </a:srgbClr>
                </a:glow>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0C1FABCE-3EE7-11E0-7284-1F00806D618F}"/>
              </a:ext>
            </a:extLst>
          </p:cNvPr>
          <p:cNvPicPr>
            <a:picLocks noChangeAspect="1"/>
          </p:cNvPicPr>
          <p:nvPr/>
        </p:nvPicPr>
        <p:blipFill>
          <a:blip r:embed="rId2"/>
          <a:stretch>
            <a:fillRect/>
          </a:stretch>
        </p:blipFill>
        <p:spPr>
          <a:xfrm>
            <a:off x="488819" y="1316765"/>
            <a:ext cx="4885714" cy="4628571"/>
          </a:xfrm>
          <a:prstGeom prst="rect">
            <a:avLst/>
          </a:prstGeom>
        </p:spPr>
      </p:pic>
    </p:spTree>
    <p:extLst>
      <p:ext uri="{BB962C8B-B14F-4D97-AF65-F5344CB8AC3E}">
        <p14:creationId xmlns:p14="http://schemas.microsoft.com/office/powerpoint/2010/main" val="16586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pPr marL="0" indent="0" algn="ctr">
              <a:buNone/>
            </a:pPr>
            <a:r>
              <a:rPr lang="en-US" dirty="0"/>
              <a:t>Why did the programmer quit his/her job?</a:t>
            </a:r>
          </a:p>
          <a:p>
            <a:pPr marL="0" indent="0" algn="ctr">
              <a:buNone/>
            </a:pPr>
            <a:endParaRPr lang="en-US" dirty="0"/>
          </a:p>
          <a:p>
            <a:pPr marL="0" indent="0" algn="ctr">
              <a:buNone/>
            </a:pPr>
            <a:r>
              <a:rPr lang="en-US" dirty="0" err="1"/>
              <a:t>He/She</a:t>
            </a:r>
            <a:r>
              <a:rPr lang="en-US" dirty="0"/>
              <a:t> didn’t get ‘arrays’  </a:t>
            </a:r>
          </a:p>
          <a:p>
            <a:pPr marL="0" indent="0" algn="ctr">
              <a:buNone/>
            </a:pPr>
            <a:endParaRPr lang="en-US" dirty="0"/>
          </a:p>
          <a:p>
            <a:pPr marL="0" indent="0" algn="ctr">
              <a:buNone/>
            </a:pPr>
            <a:r>
              <a:rPr lang="en-US" dirty="0">
                <a:solidFill>
                  <a:srgbClr val="FFFF00"/>
                </a:solidFill>
              </a:rPr>
              <a:t>(get it? a raise!!!)</a:t>
            </a:r>
            <a:endParaRPr lang="en-CA" dirty="0">
              <a:solidFill>
                <a:srgbClr val="FFFF00"/>
              </a:solidFill>
            </a:endParaRPr>
          </a:p>
        </p:txBody>
      </p:sp>
    </p:spTree>
    <p:extLst>
      <p:ext uri="{BB962C8B-B14F-4D97-AF65-F5344CB8AC3E}">
        <p14:creationId xmlns:p14="http://schemas.microsoft.com/office/powerpoint/2010/main" val="132931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0CAB73-E39D-47CD-E243-CB207D5B1D83}"/>
              </a:ext>
            </a:extLst>
          </p:cNvPr>
          <p:cNvSpPr>
            <a:spLocks noGrp="1"/>
          </p:cNvSpPr>
          <p:nvPr>
            <p:ph type="title"/>
          </p:nvPr>
        </p:nvSpPr>
        <p:spPr/>
        <p:txBody>
          <a:bodyPr/>
          <a:lstStyle/>
          <a:p>
            <a:r>
              <a:rPr lang="en-US" dirty="0"/>
              <a:t>Yourturn1-Part B and C </a:t>
            </a:r>
            <a:endParaRPr lang="en-CA" dirty="0"/>
          </a:p>
        </p:txBody>
      </p:sp>
      <p:sp>
        <p:nvSpPr>
          <p:cNvPr id="2" name="TextBox 1">
            <a:extLst>
              <a:ext uri="{FF2B5EF4-FFF2-40B4-BE49-F238E27FC236}">
                <a16:creationId xmlns:a16="http://schemas.microsoft.com/office/drawing/2014/main" id="{67984128-150E-9178-92EE-F2BE0F2D6B68}"/>
              </a:ext>
            </a:extLst>
          </p:cNvPr>
          <p:cNvSpPr txBox="1"/>
          <p:nvPr/>
        </p:nvSpPr>
        <p:spPr>
          <a:xfrm>
            <a:off x="11096786" y="6431796"/>
            <a:ext cx="930063" cy="369332"/>
          </a:xfrm>
          <a:prstGeom prst="rect">
            <a:avLst/>
          </a:prstGeom>
          <a:noFill/>
        </p:spPr>
        <p:txBody>
          <a:bodyPr wrap="none" rtlCol="0">
            <a:spAutoFit/>
          </a:bodyPr>
          <a:lstStyle/>
          <a:p>
            <a:pPr algn="l"/>
            <a:r>
              <a:rPr lang="en-US" b="1" dirty="0">
                <a:solidFill>
                  <a:schemeClr val="bg1"/>
                </a:solidFill>
              </a:rPr>
              <a:t>15 mins</a:t>
            </a:r>
            <a:endParaRPr lang="en-CA" b="1" dirty="0" err="1">
              <a:solidFill>
                <a:schemeClr val="bg1"/>
              </a:solidFill>
            </a:endParaRPr>
          </a:p>
        </p:txBody>
      </p:sp>
    </p:spTree>
    <p:extLst>
      <p:ext uri="{BB962C8B-B14F-4D97-AF65-F5344CB8AC3E}">
        <p14:creationId xmlns:p14="http://schemas.microsoft.com/office/powerpoint/2010/main" val="979865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007CE0-33C1-12E7-B748-FE60DB7024B2}"/>
              </a:ext>
            </a:extLst>
          </p:cNvPr>
          <p:cNvSpPr>
            <a:spLocks noGrp="1"/>
          </p:cNvSpPr>
          <p:nvPr>
            <p:ph type="title"/>
          </p:nvPr>
        </p:nvSpPr>
        <p:spPr/>
        <p:txBody>
          <a:bodyPr/>
          <a:lstStyle/>
          <a:p>
            <a:r>
              <a:rPr lang="en-US" dirty="0"/>
              <a:t>Arrays of Objects…</a:t>
            </a:r>
            <a:r>
              <a:rPr lang="en-US" sz="3600" dirty="0">
                <a:effectLst>
                  <a:glow rad="101600">
                    <a:srgbClr val="FF00FF">
                      <a:alpha val="60000"/>
                    </a:srgbClr>
                  </a:glow>
                  <a:outerShdw blurRad="38100" dist="38100" dir="2700000" algn="tl">
                    <a:srgbClr val="000000">
                      <a:alpha val="43137"/>
                    </a:srgbClr>
                  </a:outerShdw>
                </a:effectLst>
              </a:rPr>
              <a:t> </a:t>
            </a:r>
            <a:r>
              <a:rPr lang="en-US" sz="3600" dirty="0">
                <a:solidFill>
                  <a:schemeClr val="bg1"/>
                </a:solidFill>
                <a:effectLst>
                  <a:glow rad="101600">
                    <a:srgbClr val="FF00FF">
                      <a:alpha val="60000"/>
                    </a:srgbClr>
                  </a:glow>
                  <a:outerShdw blurRad="38100" dist="38100" dir="2700000" algn="tl">
                    <a:srgbClr val="000000">
                      <a:alpha val="43137"/>
                    </a:srgbClr>
                  </a:outerShdw>
                </a:effectLst>
              </a:rPr>
              <a:t>No different!!!</a:t>
            </a:r>
            <a:endParaRPr lang="en-CA" dirty="0">
              <a:solidFill>
                <a:schemeClr val="bg1"/>
              </a:solidFill>
            </a:endParaRPr>
          </a:p>
        </p:txBody>
      </p:sp>
      <p:sp>
        <p:nvSpPr>
          <p:cNvPr id="5" name="Text Placeholder 4">
            <a:extLst>
              <a:ext uri="{FF2B5EF4-FFF2-40B4-BE49-F238E27FC236}">
                <a16:creationId xmlns:a16="http://schemas.microsoft.com/office/drawing/2014/main" id="{C20ABC81-C9E6-C37C-0D16-BA6EA08AFE0E}"/>
              </a:ext>
            </a:extLst>
          </p:cNvPr>
          <p:cNvSpPr>
            <a:spLocks noGrp="1"/>
          </p:cNvSpPr>
          <p:nvPr>
            <p:ph type="body" sz="quarter" idx="11"/>
          </p:nvPr>
        </p:nvSpPr>
        <p:spPr/>
        <p:txBody>
          <a:bodyPr/>
          <a:lstStyle/>
          <a:p>
            <a:r>
              <a:rPr lang="en-US" dirty="0"/>
              <a:t>arrays2:Start</a:t>
            </a:r>
          </a:p>
          <a:p>
            <a:endParaRPr lang="en-CA" dirty="0"/>
          </a:p>
        </p:txBody>
      </p:sp>
      <p:sp>
        <p:nvSpPr>
          <p:cNvPr id="8" name="TextBox 7">
            <a:extLst>
              <a:ext uri="{FF2B5EF4-FFF2-40B4-BE49-F238E27FC236}">
                <a16:creationId xmlns:a16="http://schemas.microsoft.com/office/drawing/2014/main" id="{18690A60-430A-341B-930A-31724741BADA}"/>
              </a:ext>
            </a:extLst>
          </p:cNvPr>
          <p:cNvSpPr txBox="1"/>
          <p:nvPr/>
        </p:nvSpPr>
        <p:spPr>
          <a:xfrm>
            <a:off x="3032338" y="855495"/>
            <a:ext cx="6000104" cy="461665"/>
          </a:xfrm>
          <a:prstGeom prst="rect">
            <a:avLst/>
          </a:prstGeom>
          <a:noFill/>
        </p:spPr>
        <p:txBody>
          <a:bodyPr wrap="none" rtlCol="0">
            <a:spAutoFit/>
          </a:bodyPr>
          <a:lstStyle/>
          <a:p>
            <a:pPr algn="l"/>
            <a:r>
              <a:rPr lang="en-US" sz="2400" b="1" dirty="0">
                <a:solidFill>
                  <a:schemeClr val="bg1"/>
                </a:solidFill>
                <a:effectLst>
                  <a:glow rad="101600">
                    <a:srgbClr val="00FFFF">
                      <a:alpha val="60000"/>
                    </a:srgbClr>
                  </a:glow>
                </a:effectLst>
              </a:rPr>
              <a:t>Don’t get freaked out! It works just the same!</a:t>
            </a:r>
            <a:endParaRPr lang="en-CA" sz="2400" b="1" dirty="0" err="1">
              <a:solidFill>
                <a:schemeClr val="bg1"/>
              </a:solidFill>
              <a:effectLst>
                <a:glow rad="101600">
                  <a:srgbClr val="00FFFF">
                    <a:alpha val="60000"/>
                  </a:srgbClr>
                </a:glow>
              </a:effectLst>
            </a:endParaRPr>
          </a:p>
        </p:txBody>
      </p:sp>
    </p:spTree>
    <p:extLst>
      <p:ext uri="{BB962C8B-B14F-4D97-AF65-F5344CB8AC3E}">
        <p14:creationId xmlns:p14="http://schemas.microsoft.com/office/powerpoint/2010/main" val="2835116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F3AF5-5A33-20DF-1045-CD0641D99136}"/>
              </a:ext>
            </a:extLst>
          </p:cNvPr>
          <p:cNvSpPr>
            <a:spLocks noGrp="1"/>
          </p:cNvSpPr>
          <p:nvPr>
            <p:ph type="title"/>
          </p:nvPr>
        </p:nvSpPr>
        <p:spPr/>
        <p:txBody>
          <a:bodyPr/>
          <a:lstStyle/>
          <a:p>
            <a:r>
              <a:rPr lang="en-US" dirty="0"/>
              <a:t>LOTS of robots</a:t>
            </a:r>
            <a:endParaRPr lang="en-CA" dirty="0"/>
          </a:p>
        </p:txBody>
      </p:sp>
      <p:sp>
        <p:nvSpPr>
          <p:cNvPr id="3" name="Text Placeholder 2">
            <a:extLst>
              <a:ext uri="{FF2B5EF4-FFF2-40B4-BE49-F238E27FC236}">
                <a16:creationId xmlns:a16="http://schemas.microsoft.com/office/drawing/2014/main" id="{BD9C6633-B1AD-5FB3-4419-00EC17759C7C}"/>
              </a:ext>
            </a:extLst>
          </p:cNvPr>
          <p:cNvSpPr>
            <a:spLocks noGrp="1"/>
          </p:cNvSpPr>
          <p:nvPr>
            <p:ph type="body" sz="quarter" idx="11"/>
          </p:nvPr>
        </p:nvSpPr>
        <p:spPr>
          <a:xfrm>
            <a:off x="2108451" y="5641487"/>
            <a:ext cx="8099803" cy="571500"/>
          </a:xfrm>
        </p:spPr>
        <p:txBody>
          <a:bodyPr/>
          <a:lstStyle/>
          <a:p>
            <a:r>
              <a:rPr lang="en-US" dirty="0" err="1"/>
              <a:t>arrayofrobots:LotsOfRobots</a:t>
            </a:r>
            <a:endParaRPr lang="en-CA" dirty="0"/>
          </a:p>
        </p:txBody>
      </p:sp>
    </p:spTree>
    <p:extLst>
      <p:ext uri="{BB962C8B-B14F-4D97-AF65-F5344CB8AC3E}">
        <p14:creationId xmlns:p14="http://schemas.microsoft.com/office/powerpoint/2010/main" val="7349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to know!!!</a:t>
            </a:r>
          </a:p>
        </p:txBody>
      </p:sp>
      <p:sp>
        <p:nvSpPr>
          <p:cNvPr id="3" name="Content Placeholder 2"/>
          <p:cNvSpPr>
            <a:spLocks noGrp="1"/>
          </p:cNvSpPr>
          <p:nvPr>
            <p:ph idx="1"/>
          </p:nvPr>
        </p:nvSpPr>
        <p:spPr/>
        <p:txBody>
          <a:bodyPr>
            <a:normAutofit lnSpcReduction="10000"/>
          </a:bodyPr>
          <a:lstStyle/>
          <a:p>
            <a:r>
              <a:rPr lang="en-US" dirty="0"/>
              <a:t>When a reference variable isn’t pointing to an object (by holding the object’s address), it contains a special value called </a:t>
            </a:r>
            <a:r>
              <a:rPr lang="en-US" i="1" dirty="0">
                <a:solidFill>
                  <a:srgbClr val="FF00FF"/>
                </a:solidFill>
              </a:rPr>
              <a:t>null</a:t>
            </a:r>
            <a:r>
              <a:rPr lang="en-US" dirty="0"/>
              <a:t>.</a:t>
            </a:r>
          </a:p>
          <a:p>
            <a:r>
              <a:rPr lang="en-US" dirty="0"/>
              <a:t>When we create an array of </a:t>
            </a:r>
            <a:r>
              <a:rPr lang="en-US" dirty="0" err="1"/>
              <a:t>ints</a:t>
            </a:r>
            <a:r>
              <a:rPr lang="en-US" dirty="0"/>
              <a:t>, the JVM initializes each element (floor) to 0.</a:t>
            </a:r>
          </a:p>
          <a:p>
            <a:r>
              <a:rPr lang="en-US" dirty="0"/>
              <a:t>When we create an array of objects, the JVM initializes each element to </a:t>
            </a:r>
            <a:r>
              <a:rPr lang="en-US" i="1" dirty="0">
                <a:solidFill>
                  <a:srgbClr val="FF00FF"/>
                </a:solidFill>
              </a:rPr>
              <a:t>null</a:t>
            </a:r>
            <a:r>
              <a:rPr lang="en-US" dirty="0"/>
              <a:t>.</a:t>
            </a:r>
          </a:p>
        </p:txBody>
      </p:sp>
    </p:spTree>
    <p:extLst>
      <p:ext uri="{BB962C8B-B14F-4D97-AF65-F5344CB8AC3E}">
        <p14:creationId xmlns:p14="http://schemas.microsoft.com/office/powerpoint/2010/main" val="769869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28181" y="1796819"/>
            <a:ext cx="412845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6" name="Rectangle 5"/>
          <p:cNvSpPr/>
          <p:nvPr/>
        </p:nvSpPr>
        <p:spPr>
          <a:xfrm>
            <a:off x="4175787" y="1796819"/>
            <a:ext cx="2784309" cy="4896544"/>
          </a:xfrm>
          <a:prstGeom prst="rect">
            <a:avLst/>
          </a:prstGeom>
          <a:solidFill>
            <a:srgbClr val="00FFFF">
              <a:alpha val="20000"/>
            </a:srgbClr>
          </a:solidFill>
          <a:ln>
            <a:solidFill>
              <a:srgbClr val="00FFFF"/>
            </a:solidFill>
          </a:ln>
          <a:effectLst>
            <a:outerShdw blurRad="50800" dist="50800" dir="2700000" algn="ctr" rotWithShape="0">
              <a:schemeClr val="tx1"/>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2" name="Title 1"/>
          <p:cNvSpPr>
            <a:spLocks noGrp="1"/>
          </p:cNvSpPr>
          <p:nvPr>
            <p:ph type="title"/>
          </p:nvPr>
        </p:nvSpPr>
        <p:spPr>
          <a:xfrm>
            <a:off x="431371" y="173765"/>
            <a:ext cx="10972800" cy="1143000"/>
          </a:xfrm>
        </p:spPr>
        <p:txBody>
          <a:bodyPr>
            <a:normAutofit/>
          </a:bodyPr>
          <a:lstStyle/>
          <a:p>
            <a:r>
              <a:rPr lang="en-CA" dirty="0"/>
              <a:t>Remember our array of </a:t>
            </a:r>
            <a:r>
              <a:rPr lang="en-CA" dirty="0" err="1"/>
              <a:t>ints</a:t>
            </a:r>
            <a:r>
              <a:rPr lang="en-CA" dirty="0"/>
              <a:t>?</a:t>
            </a:r>
          </a:p>
        </p:txBody>
      </p:sp>
      <p:grpSp>
        <p:nvGrpSpPr>
          <p:cNvPr id="8" name="Group 7"/>
          <p:cNvGrpSpPr/>
          <p:nvPr/>
        </p:nvGrpSpPr>
        <p:grpSpPr>
          <a:xfrm>
            <a:off x="7700243" y="2084851"/>
            <a:ext cx="3580333" cy="2592288"/>
            <a:chOff x="5775182" y="1563638"/>
            <a:chExt cx="2685250" cy="1944216"/>
          </a:xfrm>
        </p:grpSpPr>
        <p:sp>
          <p:nvSpPr>
            <p:cNvPr id="22" name="Rectangle 21"/>
            <p:cNvSpPr/>
            <p:nvPr/>
          </p:nvSpPr>
          <p:spPr>
            <a:xfrm>
              <a:off x="6084168" y="1779662"/>
              <a:ext cx="2376264" cy="1728192"/>
            </a:xfrm>
            <a:prstGeom prst="rect">
              <a:avLst/>
            </a:prstGeom>
            <a:solidFill>
              <a:srgbClr val="00FFFF">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1833668"/>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20" name="TextBox 19"/>
            <p:cNvSpPr txBox="1"/>
            <p:nvPr/>
          </p:nvSpPr>
          <p:spPr>
            <a:xfrm>
              <a:off x="6168248" y="1833668"/>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[0]</a:t>
              </a:r>
            </a:p>
          </p:txBody>
        </p:sp>
        <p:sp>
          <p:nvSpPr>
            <p:cNvPr id="36" name="Rectangle 35"/>
            <p:cNvSpPr/>
            <p:nvPr/>
          </p:nvSpPr>
          <p:spPr>
            <a:xfrm>
              <a:off x="7380312" y="2150735"/>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7" name="TextBox 36"/>
            <p:cNvSpPr txBox="1"/>
            <p:nvPr/>
          </p:nvSpPr>
          <p:spPr>
            <a:xfrm>
              <a:off x="6168248" y="2150735"/>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[1]</a:t>
              </a:r>
            </a:p>
          </p:txBody>
        </p:sp>
        <p:sp>
          <p:nvSpPr>
            <p:cNvPr id="38" name="Rectangle 37"/>
            <p:cNvSpPr/>
            <p:nvPr/>
          </p:nvSpPr>
          <p:spPr>
            <a:xfrm>
              <a:off x="7380312" y="2474771"/>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9" name="TextBox 38"/>
            <p:cNvSpPr txBox="1"/>
            <p:nvPr/>
          </p:nvSpPr>
          <p:spPr>
            <a:xfrm>
              <a:off x="6156176" y="2474771"/>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[2]</a:t>
              </a:r>
            </a:p>
          </p:txBody>
        </p:sp>
        <p:sp>
          <p:nvSpPr>
            <p:cNvPr id="29" name="Rectangle 28"/>
            <p:cNvSpPr/>
            <p:nvPr/>
          </p:nvSpPr>
          <p:spPr>
            <a:xfrm>
              <a:off x="7380312" y="2805776"/>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0</a:t>
              </a:r>
            </a:p>
          </p:txBody>
        </p:sp>
        <p:sp>
          <p:nvSpPr>
            <p:cNvPr id="30" name="TextBox 29"/>
            <p:cNvSpPr txBox="1"/>
            <p:nvPr/>
          </p:nvSpPr>
          <p:spPr>
            <a:xfrm>
              <a:off x="6156176" y="2805776"/>
              <a:ext cx="1040669"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 [3]</a:t>
              </a:r>
            </a:p>
          </p:txBody>
        </p:sp>
        <p:sp>
          <p:nvSpPr>
            <p:cNvPr id="23" name="TextBox 22"/>
            <p:cNvSpPr txBox="1"/>
            <p:nvPr/>
          </p:nvSpPr>
          <p:spPr>
            <a:xfrm>
              <a:off x="5775182" y="1563638"/>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71" y="2192077"/>
            <a:ext cx="3506075" cy="3890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4271797" y="4869161"/>
            <a:ext cx="2592288" cy="1723887"/>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grpSp>
        <p:nvGrpSpPr>
          <p:cNvPr id="5" name="Group 4"/>
          <p:cNvGrpSpPr/>
          <p:nvPr/>
        </p:nvGrpSpPr>
        <p:grpSpPr>
          <a:xfrm>
            <a:off x="4435880" y="5733256"/>
            <a:ext cx="2236185" cy="461665"/>
            <a:chOff x="3326909" y="4299942"/>
            <a:chExt cx="1677139" cy="346249"/>
          </a:xfrm>
        </p:grpSpPr>
        <p:sp>
          <p:nvSpPr>
            <p:cNvPr id="24" name="Rectangle 23"/>
            <p:cNvSpPr/>
            <p:nvPr/>
          </p:nvSpPr>
          <p:spPr>
            <a:xfrm>
              <a:off x="4139952" y="4299942"/>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address</a:t>
              </a:r>
            </a:p>
          </p:txBody>
        </p:sp>
        <p:sp>
          <p:nvSpPr>
            <p:cNvPr id="25" name="TextBox 24"/>
            <p:cNvSpPr txBox="1"/>
            <p:nvPr/>
          </p:nvSpPr>
          <p:spPr>
            <a:xfrm>
              <a:off x="3326909" y="4299942"/>
              <a:ext cx="723275"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marks</a:t>
              </a:r>
            </a:p>
          </p:txBody>
        </p:sp>
      </p:grpSp>
      <p:grpSp>
        <p:nvGrpSpPr>
          <p:cNvPr id="3" name="Group 2"/>
          <p:cNvGrpSpPr/>
          <p:nvPr/>
        </p:nvGrpSpPr>
        <p:grpSpPr>
          <a:xfrm>
            <a:off x="5122669" y="5174612"/>
            <a:ext cx="1549396" cy="461665"/>
            <a:chOff x="3842001" y="3880959"/>
            <a:chExt cx="1162047" cy="346249"/>
          </a:xfrm>
        </p:grpSpPr>
        <p:sp>
          <p:nvSpPr>
            <p:cNvPr id="4" name="Rectangle 3"/>
            <p:cNvSpPr/>
            <p:nvPr/>
          </p:nvSpPr>
          <p:spPr>
            <a:xfrm>
              <a:off x="4139952" y="3930610"/>
              <a:ext cx="864096" cy="27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17</a:t>
              </a:r>
            </a:p>
          </p:txBody>
        </p:sp>
        <p:sp>
          <p:nvSpPr>
            <p:cNvPr id="11" name="TextBox 10"/>
            <p:cNvSpPr txBox="1"/>
            <p:nvPr/>
          </p:nvSpPr>
          <p:spPr>
            <a:xfrm>
              <a:off x="3842001" y="3880959"/>
              <a:ext cx="252714"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a</a:t>
              </a:r>
            </a:p>
          </p:txBody>
        </p:sp>
      </p:grpSp>
      <p:sp>
        <p:nvSpPr>
          <p:cNvPr id="31" name="Right Arrow 30"/>
          <p:cNvSpPr/>
          <p:nvPr/>
        </p:nvSpPr>
        <p:spPr>
          <a:xfrm>
            <a:off x="255521" y="3690260"/>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7" name="Straight Arrow Connector 26"/>
          <p:cNvCxnSpPr>
            <a:stCxn id="24" idx="3"/>
            <a:endCxn id="23" idx="2"/>
          </p:cNvCxnSpPr>
          <p:nvPr/>
        </p:nvCxnSpPr>
        <p:spPr>
          <a:xfrm flipV="1">
            <a:off x="6672065" y="2546516"/>
            <a:ext cx="1510362" cy="336676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318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67542" y="768553"/>
            <a:ext cx="2208245" cy="6048672"/>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32" name="Rectangle 31"/>
          <p:cNvSpPr/>
          <p:nvPr/>
        </p:nvSpPr>
        <p:spPr>
          <a:xfrm>
            <a:off x="2041334" y="5111555"/>
            <a:ext cx="2038441" cy="1639264"/>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sp>
        <p:nvSpPr>
          <p:cNvPr id="7" name="Rectangle 6"/>
          <p:cNvSpPr/>
          <p:nvPr/>
        </p:nvSpPr>
        <p:spPr>
          <a:xfrm>
            <a:off x="4271798" y="740701"/>
            <a:ext cx="7846839" cy="6048672"/>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2" name="Title 1"/>
          <p:cNvSpPr>
            <a:spLocks noGrp="1"/>
          </p:cNvSpPr>
          <p:nvPr>
            <p:ph type="title"/>
          </p:nvPr>
        </p:nvSpPr>
        <p:spPr>
          <a:xfrm>
            <a:off x="431371" y="-219405"/>
            <a:ext cx="10972800" cy="1143000"/>
          </a:xfrm>
        </p:spPr>
        <p:txBody>
          <a:bodyPr>
            <a:noAutofit/>
          </a:bodyPr>
          <a:lstStyle/>
          <a:p>
            <a:r>
              <a:rPr lang="en-CA" dirty="0"/>
              <a:t>An array of objects works exactly the same!</a:t>
            </a:r>
          </a:p>
        </p:txBody>
      </p:sp>
      <p:grpSp>
        <p:nvGrpSpPr>
          <p:cNvPr id="3" name="Group 2"/>
          <p:cNvGrpSpPr/>
          <p:nvPr/>
        </p:nvGrpSpPr>
        <p:grpSpPr>
          <a:xfrm>
            <a:off x="5333203" y="2651972"/>
            <a:ext cx="3744416" cy="2637584"/>
            <a:chOff x="6084168" y="2014992"/>
            <a:chExt cx="2808312" cy="1978188"/>
          </a:xfrm>
        </p:grpSpPr>
        <p:sp>
          <p:nvSpPr>
            <p:cNvPr id="22" name="Rectangle 21"/>
            <p:cNvSpPr/>
            <p:nvPr/>
          </p:nvSpPr>
          <p:spPr>
            <a:xfrm>
              <a:off x="6084168" y="2014992"/>
              <a:ext cx="2808312" cy="1978188"/>
            </a:xfrm>
            <a:prstGeom prst="rect">
              <a:avLst/>
            </a:prstGeom>
            <a:solidFill>
              <a:srgbClr val="00FFFF">
                <a:alpha val="44000"/>
              </a:srgbClr>
            </a:solidFill>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540550" y="2156976"/>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20" name="TextBox 19"/>
            <p:cNvSpPr txBox="1"/>
            <p:nvPr/>
          </p:nvSpPr>
          <p:spPr>
            <a:xfrm>
              <a:off x="6285140" y="2104711"/>
              <a:ext cx="1233800"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students[0]</a:t>
              </a:r>
            </a:p>
          </p:txBody>
        </p:sp>
        <p:sp>
          <p:nvSpPr>
            <p:cNvPr id="36" name="Rectangle 35"/>
            <p:cNvSpPr/>
            <p:nvPr/>
          </p:nvSpPr>
          <p:spPr>
            <a:xfrm>
              <a:off x="7540550" y="2495575"/>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7" name="TextBox 36"/>
            <p:cNvSpPr txBox="1"/>
            <p:nvPr/>
          </p:nvSpPr>
          <p:spPr>
            <a:xfrm>
              <a:off x="6298909" y="2444617"/>
              <a:ext cx="1233800"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students[1]</a:t>
              </a:r>
            </a:p>
          </p:txBody>
        </p:sp>
        <p:sp>
          <p:nvSpPr>
            <p:cNvPr id="38" name="Rectangle 37"/>
            <p:cNvSpPr/>
            <p:nvPr/>
          </p:nvSpPr>
          <p:spPr>
            <a:xfrm>
              <a:off x="7540550" y="2834174"/>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9" name="TextBox 38"/>
            <p:cNvSpPr txBox="1"/>
            <p:nvPr/>
          </p:nvSpPr>
          <p:spPr>
            <a:xfrm>
              <a:off x="6300192" y="2784523"/>
              <a:ext cx="1233800"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students[2]</a:t>
              </a:r>
            </a:p>
          </p:txBody>
        </p:sp>
        <p:sp>
          <p:nvSpPr>
            <p:cNvPr id="30" name="Rectangle 29"/>
            <p:cNvSpPr/>
            <p:nvPr/>
          </p:nvSpPr>
          <p:spPr>
            <a:xfrm>
              <a:off x="7540550" y="3172773"/>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1" name="TextBox 30"/>
            <p:cNvSpPr txBox="1"/>
            <p:nvPr/>
          </p:nvSpPr>
          <p:spPr>
            <a:xfrm>
              <a:off x="6300192" y="3124429"/>
              <a:ext cx="1233800"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students[3]</a:t>
              </a:r>
            </a:p>
          </p:txBody>
        </p:sp>
        <p:sp>
          <p:nvSpPr>
            <p:cNvPr id="35" name="Rectangle 34"/>
            <p:cNvSpPr/>
            <p:nvPr/>
          </p:nvSpPr>
          <p:spPr>
            <a:xfrm>
              <a:off x="7537310" y="3511371"/>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42" name="TextBox 41"/>
            <p:cNvSpPr txBox="1"/>
            <p:nvPr/>
          </p:nvSpPr>
          <p:spPr>
            <a:xfrm>
              <a:off x="6314204" y="3464334"/>
              <a:ext cx="1233800"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students[4]</a:t>
              </a:r>
            </a:p>
          </p:txBody>
        </p:sp>
      </p:grpSp>
      <p:sp>
        <p:nvSpPr>
          <p:cNvPr id="46" name="Rectangle 45"/>
          <p:cNvSpPr/>
          <p:nvPr/>
        </p:nvSpPr>
        <p:spPr>
          <a:xfrm>
            <a:off x="2196457" y="5636369"/>
            <a:ext cx="1785883" cy="473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rPr>
              <a:t>students = @</a:t>
            </a:r>
          </a:p>
        </p:txBody>
      </p:sp>
      <p:cxnSp>
        <p:nvCxnSpPr>
          <p:cNvPr id="27" name="Straight Arrow Connector 26"/>
          <p:cNvCxnSpPr>
            <a:cxnSpLocks/>
            <a:stCxn id="46" idx="3"/>
          </p:cNvCxnSpPr>
          <p:nvPr/>
        </p:nvCxnSpPr>
        <p:spPr>
          <a:xfrm flipV="1">
            <a:off x="3982340" y="4375700"/>
            <a:ext cx="1350863" cy="149762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CA890FFE-1171-6EA0-A99C-A07BD538A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53" y="1339685"/>
            <a:ext cx="5952505" cy="1934027"/>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28"/>
          <p:cNvSpPr/>
          <p:nvPr/>
        </p:nvSpPr>
        <p:spPr>
          <a:xfrm>
            <a:off x="-8271" y="1433117"/>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9462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1000"/>
                                        <p:tgtEl>
                                          <p:spTgt spid="46"/>
                                        </p:tgtEl>
                                      </p:cBhvr>
                                    </p:animEffect>
                                    <p:anim calcmode="lin" valueType="num">
                                      <p:cBhvr>
                                        <p:cTn id="15" dur="1000" fill="hold"/>
                                        <p:tgtEl>
                                          <p:spTgt spid="46"/>
                                        </p:tgtEl>
                                        <p:attrNameLst>
                                          <p:attrName>ppt_x</p:attrName>
                                        </p:attrNameLst>
                                      </p:cBhvr>
                                      <p:tavLst>
                                        <p:tav tm="0">
                                          <p:val>
                                            <p:strVal val="#ppt_x"/>
                                          </p:val>
                                        </p:tav>
                                        <p:tav tm="100000">
                                          <p:val>
                                            <p:strVal val="#ppt_x"/>
                                          </p:val>
                                        </p:tav>
                                      </p:tavLst>
                                    </p:anim>
                                    <p:anim calcmode="lin" valueType="num">
                                      <p:cBhvr>
                                        <p:cTn id="16" dur="1000" fill="hold"/>
                                        <p:tgtEl>
                                          <p:spTgt spid="46"/>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down)">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67542" y="768553"/>
            <a:ext cx="2208245" cy="6048672"/>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32" name="Rectangle 31"/>
          <p:cNvSpPr/>
          <p:nvPr/>
        </p:nvSpPr>
        <p:spPr>
          <a:xfrm>
            <a:off x="2041334" y="5111555"/>
            <a:ext cx="2038441" cy="1639264"/>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sp>
        <p:nvSpPr>
          <p:cNvPr id="7" name="Rectangle 6"/>
          <p:cNvSpPr/>
          <p:nvPr/>
        </p:nvSpPr>
        <p:spPr>
          <a:xfrm>
            <a:off x="4271798" y="740701"/>
            <a:ext cx="7846839" cy="6048672"/>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2" name="Title 1"/>
          <p:cNvSpPr>
            <a:spLocks noGrp="1"/>
          </p:cNvSpPr>
          <p:nvPr>
            <p:ph type="title"/>
          </p:nvPr>
        </p:nvSpPr>
        <p:spPr>
          <a:xfrm>
            <a:off x="431371" y="-219405"/>
            <a:ext cx="10972800" cy="1143000"/>
          </a:xfrm>
        </p:spPr>
        <p:txBody>
          <a:bodyPr vert="horz" lIns="91440" tIns="45720" rIns="91440" bIns="45720" rtlCol="0" anchor="ctr">
            <a:noAutofit/>
          </a:bodyPr>
          <a:lstStyle/>
          <a:p>
            <a:r>
              <a:rPr lang="en-CA" dirty="0"/>
              <a:t>What does an array of objects look like?</a:t>
            </a:r>
          </a:p>
        </p:txBody>
      </p:sp>
      <p:grpSp>
        <p:nvGrpSpPr>
          <p:cNvPr id="3" name="Group 2"/>
          <p:cNvGrpSpPr/>
          <p:nvPr/>
        </p:nvGrpSpPr>
        <p:grpSpPr>
          <a:xfrm>
            <a:off x="5333203" y="2651972"/>
            <a:ext cx="3744416" cy="2637584"/>
            <a:chOff x="6084168" y="2014992"/>
            <a:chExt cx="2808312" cy="1978188"/>
          </a:xfrm>
          <a:effectLst>
            <a:outerShdw blurRad="50800" dist="50800" dir="2700000" algn="ctr" rotWithShape="0">
              <a:schemeClr val="tx1"/>
            </a:outerShdw>
          </a:effectLst>
        </p:grpSpPr>
        <p:sp>
          <p:nvSpPr>
            <p:cNvPr id="22" name="Rectangle 21"/>
            <p:cNvSpPr/>
            <p:nvPr/>
          </p:nvSpPr>
          <p:spPr>
            <a:xfrm>
              <a:off x="6084168" y="2014992"/>
              <a:ext cx="2808312" cy="1978188"/>
            </a:xfrm>
            <a:prstGeom prst="rect">
              <a:avLst/>
            </a:prstGeom>
            <a:solidFill>
              <a:srgbClr val="00FFFF">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2156976"/>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20" name="TextBox 19"/>
            <p:cNvSpPr txBox="1"/>
            <p:nvPr/>
          </p:nvSpPr>
          <p:spPr>
            <a:xfrm>
              <a:off x="6285140" y="2104711"/>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people[0]</a:t>
              </a:r>
            </a:p>
          </p:txBody>
        </p:sp>
        <p:sp>
          <p:nvSpPr>
            <p:cNvPr id="36" name="Rectangle 35"/>
            <p:cNvSpPr/>
            <p:nvPr/>
          </p:nvSpPr>
          <p:spPr>
            <a:xfrm>
              <a:off x="7380312" y="2495575"/>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7" name="TextBox 36"/>
            <p:cNvSpPr txBox="1"/>
            <p:nvPr/>
          </p:nvSpPr>
          <p:spPr>
            <a:xfrm>
              <a:off x="6298909" y="2444617"/>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people[1]</a:t>
              </a:r>
            </a:p>
          </p:txBody>
        </p:sp>
        <p:sp>
          <p:nvSpPr>
            <p:cNvPr id="38" name="Rectangle 37"/>
            <p:cNvSpPr/>
            <p:nvPr/>
          </p:nvSpPr>
          <p:spPr>
            <a:xfrm>
              <a:off x="7380312" y="2834174"/>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9" name="TextBox 38"/>
            <p:cNvSpPr txBox="1"/>
            <p:nvPr/>
          </p:nvSpPr>
          <p:spPr>
            <a:xfrm>
              <a:off x="6300192" y="2784523"/>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people[2]</a:t>
              </a:r>
            </a:p>
          </p:txBody>
        </p:sp>
        <p:sp>
          <p:nvSpPr>
            <p:cNvPr id="30" name="Rectangle 29"/>
            <p:cNvSpPr/>
            <p:nvPr/>
          </p:nvSpPr>
          <p:spPr>
            <a:xfrm>
              <a:off x="7380312" y="3172773"/>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1" name="TextBox 30"/>
            <p:cNvSpPr txBox="1"/>
            <p:nvPr/>
          </p:nvSpPr>
          <p:spPr>
            <a:xfrm>
              <a:off x="6300192" y="3124429"/>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people[3]</a:t>
              </a:r>
            </a:p>
          </p:txBody>
        </p:sp>
        <p:sp>
          <p:nvSpPr>
            <p:cNvPr id="35" name="Rectangle 34"/>
            <p:cNvSpPr/>
            <p:nvPr/>
          </p:nvSpPr>
          <p:spPr>
            <a:xfrm>
              <a:off x="7377072" y="3511371"/>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42" name="TextBox 41"/>
            <p:cNvSpPr txBox="1"/>
            <p:nvPr/>
          </p:nvSpPr>
          <p:spPr>
            <a:xfrm>
              <a:off x="6314204" y="3464334"/>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people[4]</a:t>
              </a:r>
            </a:p>
          </p:txBody>
        </p:sp>
      </p:grpSp>
      <p:sp>
        <p:nvSpPr>
          <p:cNvPr id="46" name="Rectangle 45"/>
          <p:cNvSpPr/>
          <p:nvPr/>
        </p:nvSpPr>
        <p:spPr>
          <a:xfrm>
            <a:off x="2196457" y="5636369"/>
            <a:ext cx="1728193" cy="473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people = @</a:t>
            </a:r>
          </a:p>
        </p:txBody>
      </p:sp>
      <p:cxnSp>
        <p:nvCxnSpPr>
          <p:cNvPr id="27" name="Straight Arrow Connector 26"/>
          <p:cNvCxnSpPr>
            <a:stCxn id="46" idx="3"/>
          </p:cNvCxnSpPr>
          <p:nvPr/>
        </p:nvCxnSpPr>
        <p:spPr>
          <a:xfrm flipV="1">
            <a:off x="3924650" y="4375700"/>
            <a:ext cx="1408553" cy="149762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970486" y="1023643"/>
            <a:ext cx="2336115" cy="1722886"/>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Rectangle 48"/>
          <p:cNvSpPr/>
          <p:nvPr/>
        </p:nvSpPr>
        <p:spPr>
          <a:xfrm>
            <a:off x="7054589" y="2837799"/>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50" name="Straight Arrow Connector 49"/>
          <p:cNvCxnSpPr/>
          <p:nvPr/>
        </p:nvCxnSpPr>
        <p:spPr>
          <a:xfrm flipH="1" flipV="1">
            <a:off x="7100148" y="2372883"/>
            <a:ext cx="537313" cy="558739"/>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448359" y="1154175"/>
            <a:ext cx="1650952" cy="956519"/>
            <a:chOff x="4836271" y="865632"/>
            <a:chExt cx="1238215" cy="717389"/>
          </a:xfrm>
        </p:grpSpPr>
        <p:sp>
          <p:nvSpPr>
            <p:cNvPr id="8" name="TextBox 7"/>
            <p:cNvSpPr txBox="1"/>
            <p:nvPr/>
          </p:nvSpPr>
          <p:spPr>
            <a:xfrm>
              <a:off x="4924651" y="865632"/>
              <a:ext cx="544861"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chemeClr val="bg1"/>
                  </a:solidFill>
                  <a:effectLst>
                    <a:glow rad="101600">
                      <a:srgbClr val="FF00FF">
                        <a:alpha val="60000"/>
                      </a:srgbClr>
                    </a:glow>
                    <a:outerShdw blurRad="38100" dist="38100" dir="2700000" algn="tl">
                      <a:srgbClr val="000000">
                        <a:alpha val="43137"/>
                      </a:srgbClr>
                    </a:outerShdw>
                  </a:effectLst>
                </a:rPr>
                <a:t>Bart</a:t>
              </a:r>
            </a:p>
          </p:txBody>
        </p:sp>
        <p:sp>
          <p:nvSpPr>
            <p:cNvPr id="51" name="TextBox 50"/>
            <p:cNvSpPr txBox="1"/>
            <p:nvPr/>
          </p:nvSpPr>
          <p:spPr>
            <a:xfrm>
              <a:off x="5469512" y="1033721"/>
              <a:ext cx="604974" cy="346249"/>
            </a:xfrm>
            <a:prstGeom prst="rect">
              <a:avLst/>
            </a:prstGeom>
            <a:noFill/>
            <a:effectLst>
              <a:outerShdw blurRad="50800" dist="50800" dir="2700000" algn="ctr" rotWithShape="0">
                <a:schemeClr val="tx1"/>
              </a:outerShdw>
            </a:effectLst>
          </p:spPr>
          <p:txBody>
            <a:bodyPr wrap="non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US" dirty="0"/>
                <a:t>1245</a:t>
              </a:r>
            </a:p>
          </p:txBody>
        </p:sp>
        <p:sp>
          <p:nvSpPr>
            <p:cNvPr id="53" name="TextBox 52"/>
            <p:cNvSpPr txBox="1"/>
            <p:nvPr/>
          </p:nvSpPr>
          <p:spPr>
            <a:xfrm>
              <a:off x="4836271" y="1236772"/>
              <a:ext cx="433052" cy="346249"/>
            </a:xfrm>
            <a:prstGeom prst="rect">
              <a:avLst/>
            </a:prstGeom>
            <a:noFill/>
            <a:effectLst>
              <a:outerShdw blurRad="50800" dist="50800" dir="2700000" algn="ctr" rotWithShape="0">
                <a:schemeClr val="tx1"/>
              </a:outerShdw>
            </a:effectLst>
          </p:spPr>
          <p:txBody>
            <a:bodyPr wrap="non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US" dirty="0"/>
                <a:t>2.0</a:t>
              </a:r>
            </a:p>
          </p:txBody>
        </p:sp>
      </p:grpSp>
      <p:pic>
        <p:nvPicPr>
          <p:cNvPr id="12" name="Picture 2">
            <a:extLst>
              <a:ext uri="{FF2B5EF4-FFF2-40B4-BE49-F238E27FC236}">
                <a16:creationId xmlns:a16="http://schemas.microsoft.com/office/drawing/2014/main" id="{97DA6121-8472-2509-F7C2-565A60411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53" y="1339685"/>
            <a:ext cx="5952505" cy="1934027"/>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28"/>
          <p:cNvSpPr/>
          <p:nvPr/>
        </p:nvSpPr>
        <p:spPr>
          <a:xfrm>
            <a:off x="-11501" y="1754276"/>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53244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down)">
                                      <p:cBhvr>
                                        <p:cTn id="3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67542" y="768553"/>
            <a:ext cx="2208245" cy="6048672"/>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32" name="Rectangle 31"/>
          <p:cNvSpPr/>
          <p:nvPr/>
        </p:nvSpPr>
        <p:spPr>
          <a:xfrm>
            <a:off x="2041334" y="5111555"/>
            <a:ext cx="2038441" cy="1639264"/>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sp>
        <p:nvSpPr>
          <p:cNvPr id="7" name="Rectangle 6"/>
          <p:cNvSpPr/>
          <p:nvPr/>
        </p:nvSpPr>
        <p:spPr>
          <a:xfrm>
            <a:off x="4271798" y="740701"/>
            <a:ext cx="7846839" cy="6048672"/>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2" name="Title 1"/>
          <p:cNvSpPr>
            <a:spLocks noGrp="1"/>
          </p:cNvSpPr>
          <p:nvPr>
            <p:ph type="title"/>
          </p:nvPr>
        </p:nvSpPr>
        <p:spPr>
          <a:xfrm>
            <a:off x="431371" y="-219405"/>
            <a:ext cx="10972800" cy="1143000"/>
          </a:xfrm>
        </p:spPr>
        <p:txBody>
          <a:bodyPr vert="horz" lIns="91440" tIns="45720" rIns="91440" bIns="45720" rtlCol="0" anchor="ctr">
            <a:noAutofit/>
          </a:bodyPr>
          <a:lstStyle/>
          <a:p>
            <a:r>
              <a:rPr lang="en-CA" dirty="0"/>
              <a:t>What does an array of objects look like?</a:t>
            </a:r>
          </a:p>
        </p:txBody>
      </p:sp>
      <p:grpSp>
        <p:nvGrpSpPr>
          <p:cNvPr id="3" name="Group 2"/>
          <p:cNvGrpSpPr/>
          <p:nvPr/>
        </p:nvGrpSpPr>
        <p:grpSpPr>
          <a:xfrm>
            <a:off x="5333203" y="2651972"/>
            <a:ext cx="3744416" cy="2637584"/>
            <a:chOff x="6084168" y="2014992"/>
            <a:chExt cx="2808312" cy="1978188"/>
          </a:xfrm>
        </p:grpSpPr>
        <p:sp>
          <p:nvSpPr>
            <p:cNvPr id="22" name="Rectangle 21"/>
            <p:cNvSpPr/>
            <p:nvPr/>
          </p:nvSpPr>
          <p:spPr>
            <a:xfrm>
              <a:off x="6084168" y="2014992"/>
              <a:ext cx="2808312" cy="1978188"/>
            </a:xfrm>
            <a:prstGeom prst="rect">
              <a:avLst/>
            </a:prstGeom>
            <a:solidFill>
              <a:srgbClr val="00FFFF">
                <a:alpha val="44000"/>
              </a:srgbClr>
            </a:solidFill>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2156976"/>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20" name="TextBox 19"/>
            <p:cNvSpPr txBox="1"/>
            <p:nvPr/>
          </p:nvSpPr>
          <p:spPr>
            <a:xfrm>
              <a:off x="6285140" y="2104711"/>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people[0]</a:t>
              </a:r>
            </a:p>
          </p:txBody>
        </p:sp>
        <p:sp>
          <p:nvSpPr>
            <p:cNvPr id="36" name="Rectangle 35"/>
            <p:cNvSpPr/>
            <p:nvPr/>
          </p:nvSpPr>
          <p:spPr>
            <a:xfrm>
              <a:off x="7380312" y="2495575"/>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7" name="TextBox 36"/>
            <p:cNvSpPr txBox="1"/>
            <p:nvPr/>
          </p:nvSpPr>
          <p:spPr>
            <a:xfrm>
              <a:off x="6298909" y="2444617"/>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people[1]</a:t>
              </a:r>
            </a:p>
          </p:txBody>
        </p:sp>
        <p:sp>
          <p:nvSpPr>
            <p:cNvPr id="38" name="Rectangle 37"/>
            <p:cNvSpPr/>
            <p:nvPr/>
          </p:nvSpPr>
          <p:spPr>
            <a:xfrm>
              <a:off x="7380312" y="2834174"/>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9" name="TextBox 38"/>
            <p:cNvSpPr txBox="1"/>
            <p:nvPr/>
          </p:nvSpPr>
          <p:spPr>
            <a:xfrm>
              <a:off x="6300192" y="2784523"/>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people[2]</a:t>
              </a:r>
            </a:p>
          </p:txBody>
        </p:sp>
        <p:sp>
          <p:nvSpPr>
            <p:cNvPr id="30" name="Rectangle 29"/>
            <p:cNvSpPr/>
            <p:nvPr/>
          </p:nvSpPr>
          <p:spPr>
            <a:xfrm>
              <a:off x="7380312" y="3172773"/>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1" name="TextBox 30"/>
            <p:cNvSpPr txBox="1"/>
            <p:nvPr/>
          </p:nvSpPr>
          <p:spPr>
            <a:xfrm>
              <a:off x="6300192" y="3124429"/>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people[3]</a:t>
              </a:r>
            </a:p>
          </p:txBody>
        </p:sp>
        <p:sp>
          <p:nvSpPr>
            <p:cNvPr id="35" name="Rectangle 34"/>
            <p:cNvSpPr/>
            <p:nvPr/>
          </p:nvSpPr>
          <p:spPr>
            <a:xfrm>
              <a:off x="7377072" y="3511371"/>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42" name="TextBox 41"/>
            <p:cNvSpPr txBox="1"/>
            <p:nvPr/>
          </p:nvSpPr>
          <p:spPr>
            <a:xfrm>
              <a:off x="6314204" y="3464334"/>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people[4]</a:t>
              </a:r>
            </a:p>
          </p:txBody>
        </p:sp>
      </p:grpSp>
      <p:sp>
        <p:nvSpPr>
          <p:cNvPr id="46" name="Rectangle 45"/>
          <p:cNvSpPr/>
          <p:nvPr/>
        </p:nvSpPr>
        <p:spPr>
          <a:xfrm>
            <a:off x="2196457" y="5636369"/>
            <a:ext cx="1728193" cy="473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people = @</a:t>
            </a:r>
          </a:p>
        </p:txBody>
      </p:sp>
      <p:cxnSp>
        <p:nvCxnSpPr>
          <p:cNvPr id="27" name="Straight Arrow Connector 26"/>
          <p:cNvCxnSpPr>
            <a:stCxn id="46" idx="3"/>
          </p:cNvCxnSpPr>
          <p:nvPr/>
        </p:nvCxnSpPr>
        <p:spPr>
          <a:xfrm flipV="1">
            <a:off x="3924650" y="4375700"/>
            <a:ext cx="1408553" cy="149762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985380" y="1023643"/>
            <a:ext cx="1951588" cy="1461264"/>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Rectangle 48"/>
          <p:cNvSpPr/>
          <p:nvPr/>
        </p:nvSpPr>
        <p:spPr>
          <a:xfrm>
            <a:off x="7054589" y="2837799"/>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50" name="Straight Arrow Connector 49"/>
          <p:cNvCxnSpPr/>
          <p:nvPr/>
        </p:nvCxnSpPr>
        <p:spPr>
          <a:xfrm flipH="1" flipV="1">
            <a:off x="7100148" y="2372883"/>
            <a:ext cx="537313" cy="558739"/>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9468106" y="1023643"/>
            <a:ext cx="1951588" cy="1461264"/>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p:cNvSpPr/>
          <p:nvPr/>
        </p:nvSpPr>
        <p:spPr>
          <a:xfrm>
            <a:off x="7056107" y="3260981"/>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28" name="Straight Arrow Connector 27"/>
          <p:cNvCxnSpPr/>
          <p:nvPr/>
        </p:nvCxnSpPr>
        <p:spPr>
          <a:xfrm flipV="1">
            <a:off x="7637461" y="2141845"/>
            <a:ext cx="2586999" cy="1330927"/>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6350214" y="1087279"/>
            <a:ext cx="1635031" cy="910560"/>
            <a:chOff x="4762658" y="815460"/>
            <a:chExt cx="1226273" cy="682920"/>
          </a:xfrm>
        </p:grpSpPr>
        <p:sp>
          <p:nvSpPr>
            <p:cNvPr id="40" name="TextBox 39"/>
            <p:cNvSpPr txBox="1"/>
            <p:nvPr/>
          </p:nvSpPr>
          <p:spPr>
            <a:xfrm>
              <a:off x="4868641" y="815460"/>
              <a:ext cx="544861" cy="346249"/>
            </a:xfrm>
            <a:prstGeom prst="rect">
              <a:avLst/>
            </a:prstGeom>
            <a:noFill/>
            <a:effectLst>
              <a:outerShdw blurRad="50800" dist="50800" dir="2700000" algn="ctr" rotWithShape="0">
                <a:schemeClr val="tx1"/>
              </a:outerShdw>
            </a:effectLst>
          </p:spPr>
          <p:txBody>
            <a:bodyPr wrap="non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US" dirty="0"/>
                <a:t>Bart</a:t>
              </a:r>
            </a:p>
          </p:txBody>
        </p:sp>
        <p:sp>
          <p:nvSpPr>
            <p:cNvPr id="41" name="TextBox 40"/>
            <p:cNvSpPr txBox="1"/>
            <p:nvPr/>
          </p:nvSpPr>
          <p:spPr>
            <a:xfrm>
              <a:off x="5383958" y="956086"/>
              <a:ext cx="604973" cy="346249"/>
            </a:xfrm>
            <a:prstGeom prst="rect">
              <a:avLst/>
            </a:prstGeom>
            <a:noFill/>
            <a:effectLst>
              <a:outerShdw blurRad="50800" dist="50800" dir="2700000" algn="ctr" rotWithShape="0">
                <a:schemeClr val="tx1"/>
              </a:outerShdw>
            </a:effectLst>
          </p:spPr>
          <p:txBody>
            <a:bodyPr wrap="non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US" dirty="0"/>
                <a:t>1245</a:t>
              </a:r>
            </a:p>
          </p:txBody>
        </p:sp>
        <p:sp>
          <p:nvSpPr>
            <p:cNvPr id="43" name="TextBox 42"/>
            <p:cNvSpPr txBox="1"/>
            <p:nvPr/>
          </p:nvSpPr>
          <p:spPr>
            <a:xfrm>
              <a:off x="4762658" y="1152131"/>
              <a:ext cx="433052" cy="346249"/>
            </a:xfrm>
            <a:prstGeom prst="rect">
              <a:avLst/>
            </a:prstGeom>
            <a:noFill/>
            <a:effectLst>
              <a:outerShdw blurRad="50800" dist="50800" dir="2700000" algn="ctr" rotWithShape="0">
                <a:schemeClr val="tx1"/>
              </a:outerShdw>
            </a:effectLst>
          </p:spPr>
          <p:txBody>
            <a:bodyPr wrap="non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US" dirty="0"/>
                <a:t>2.0</a:t>
              </a:r>
            </a:p>
          </p:txBody>
        </p:sp>
      </p:grpSp>
      <p:grpSp>
        <p:nvGrpSpPr>
          <p:cNvPr id="44" name="Group 43"/>
          <p:cNvGrpSpPr/>
          <p:nvPr/>
        </p:nvGrpSpPr>
        <p:grpSpPr>
          <a:xfrm>
            <a:off x="9873151" y="989429"/>
            <a:ext cx="1453702" cy="999412"/>
            <a:chOff x="4941145" y="750460"/>
            <a:chExt cx="1090276" cy="749559"/>
          </a:xfrm>
        </p:grpSpPr>
        <p:sp>
          <p:nvSpPr>
            <p:cNvPr id="45" name="TextBox 44"/>
            <p:cNvSpPr txBox="1"/>
            <p:nvPr/>
          </p:nvSpPr>
          <p:spPr>
            <a:xfrm>
              <a:off x="5325110" y="750460"/>
              <a:ext cx="499175" cy="346249"/>
            </a:xfrm>
            <a:prstGeom prst="rect">
              <a:avLst/>
            </a:prstGeom>
            <a:noFill/>
            <a:effectLst>
              <a:outerShdw blurRad="50800" dist="50800" dir="2700000" algn="ctr" rotWithShape="0">
                <a:schemeClr val="tx1"/>
              </a:outerShdw>
            </a:effectLst>
          </p:spPr>
          <p:txBody>
            <a:bodyPr wrap="non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US" dirty="0"/>
                <a:t>Lisa</a:t>
              </a:r>
            </a:p>
          </p:txBody>
        </p:sp>
        <p:sp>
          <p:nvSpPr>
            <p:cNvPr id="47" name="TextBox 46"/>
            <p:cNvSpPr txBox="1"/>
            <p:nvPr/>
          </p:nvSpPr>
          <p:spPr>
            <a:xfrm>
              <a:off x="5426448" y="977846"/>
              <a:ext cx="604973" cy="346249"/>
            </a:xfrm>
            <a:prstGeom prst="rect">
              <a:avLst/>
            </a:prstGeom>
            <a:noFill/>
            <a:effectLst>
              <a:outerShdw blurRad="50800" dist="50800" dir="2700000" algn="ctr" rotWithShape="0">
                <a:schemeClr val="tx1"/>
              </a:outerShdw>
            </a:effectLst>
          </p:spPr>
          <p:txBody>
            <a:bodyPr wrap="non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US" dirty="0"/>
                <a:t>4525</a:t>
              </a:r>
            </a:p>
          </p:txBody>
        </p:sp>
        <p:sp>
          <p:nvSpPr>
            <p:cNvPr id="48" name="TextBox 47"/>
            <p:cNvSpPr txBox="1"/>
            <p:nvPr/>
          </p:nvSpPr>
          <p:spPr>
            <a:xfrm>
              <a:off x="4941145" y="1153770"/>
              <a:ext cx="433052"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chemeClr val="bg1"/>
                  </a:solidFill>
                  <a:effectLst>
                    <a:glow rad="101600">
                      <a:srgbClr val="FF00FF">
                        <a:alpha val="60000"/>
                      </a:srgbClr>
                    </a:glow>
                    <a:outerShdw blurRad="38100" dist="38100" dir="2700000" algn="tl">
                      <a:srgbClr val="000000">
                        <a:alpha val="43137"/>
                      </a:srgbClr>
                    </a:outerShdw>
                  </a:effectLst>
                </a:rPr>
                <a:t>4.0</a:t>
              </a:r>
            </a:p>
          </p:txBody>
        </p:sp>
      </p:grpSp>
      <p:pic>
        <p:nvPicPr>
          <p:cNvPr id="4" name="Picture 2">
            <a:extLst>
              <a:ext uri="{FF2B5EF4-FFF2-40B4-BE49-F238E27FC236}">
                <a16:creationId xmlns:a16="http://schemas.microsoft.com/office/drawing/2014/main" id="{4B871857-BC6D-4872-4507-B8D982C80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253" y="1339685"/>
            <a:ext cx="5952505" cy="1934027"/>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28"/>
          <p:cNvSpPr/>
          <p:nvPr/>
        </p:nvSpPr>
        <p:spPr>
          <a:xfrm>
            <a:off x="-11501" y="1988841"/>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3832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p:cTn id="20" dur="500" fill="hold"/>
                                        <p:tgtEl>
                                          <p:spTgt spid="44"/>
                                        </p:tgtEl>
                                        <p:attrNameLst>
                                          <p:attrName>ppt_w</p:attrName>
                                        </p:attrNameLst>
                                      </p:cBhvr>
                                      <p:tavLst>
                                        <p:tav tm="0">
                                          <p:val>
                                            <p:fltVal val="0"/>
                                          </p:val>
                                        </p:tav>
                                        <p:tav tm="100000">
                                          <p:val>
                                            <p:strVal val="#ppt_w"/>
                                          </p:val>
                                        </p:tav>
                                      </p:tavLst>
                                    </p:anim>
                                    <p:anim calcmode="lin" valueType="num">
                                      <p:cBhvr>
                                        <p:cTn id="21" dur="500" fill="hold"/>
                                        <p:tgtEl>
                                          <p:spTgt spid="44"/>
                                        </p:tgtEl>
                                        <p:attrNameLst>
                                          <p:attrName>ppt_h</p:attrName>
                                        </p:attrNameLst>
                                      </p:cBhvr>
                                      <p:tavLst>
                                        <p:tav tm="0">
                                          <p:val>
                                            <p:fltVal val="0"/>
                                          </p:val>
                                        </p:tav>
                                        <p:tav tm="100000">
                                          <p:val>
                                            <p:strVal val="#ppt_h"/>
                                          </p:val>
                                        </p:tav>
                                      </p:tavLst>
                                    </p:anim>
                                    <p:animEffect transition="in" filter="fade">
                                      <p:cBhvr>
                                        <p:cTn id="22" dur="500"/>
                                        <p:tgtEl>
                                          <p:spTgt spid="44"/>
                                        </p:tgtEl>
                                      </p:cBhvr>
                                    </p:animEffect>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271798" y="740701"/>
            <a:ext cx="7846839" cy="6048672"/>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pic>
        <p:nvPicPr>
          <p:cNvPr id="4" name="Picture 3">
            <a:extLst>
              <a:ext uri="{FF2B5EF4-FFF2-40B4-BE49-F238E27FC236}">
                <a16:creationId xmlns:a16="http://schemas.microsoft.com/office/drawing/2014/main" id="{99E58CEE-A594-E8FC-5015-A172537A405C}"/>
              </a:ext>
            </a:extLst>
          </p:cNvPr>
          <p:cNvPicPr>
            <a:picLocks noChangeAspect="1"/>
          </p:cNvPicPr>
          <p:nvPr/>
        </p:nvPicPr>
        <p:blipFill>
          <a:blip r:embed="rId2"/>
          <a:stretch>
            <a:fillRect/>
          </a:stretch>
        </p:blipFill>
        <p:spPr>
          <a:xfrm>
            <a:off x="5984302" y="891119"/>
            <a:ext cx="5608806" cy="1707028"/>
          </a:xfrm>
          <a:prstGeom prst="rect">
            <a:avLst/>
          </a:prstGeom>
        </p:spPr>
      </p:pic>
      <p:sp>
        <p:nvSpPr>
          <p:cNvPr id="6" name="Rectangle 5"/>
          <p:cNvSpPr/>
          <p:nvPr/>
        </p:nvSpPr>
        <p:spPr>
          <a:xfrm>
            <a:off x="1967542" y="768553"/>
            <a:ext cx="2208245" cy="6048672"/>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32" name="Rectangle 31"/>
          <p:cNvSpPr/>
          <p:nvPr/>
        </p:nvSpPr>
        <p:spPr>
          <a:xfrm>
            <a:off x="2041334" y="5111555"/>
            <a:ext cx="2038441" cy="1639264"/>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sp>
        <p:nvSpPr>
          <p:cNvPr id="2" name="Title 1"/>
          <p:cNvSpPr>
            <a:spLocks noGrp="1"/>
          </p:cNvSpPr>
          <p:nvPr>
            <p:ph type="title"/>
          </p:nvPr>
        </p:nvSpPr>
        <p:spPr>
          <a:xfrm>
            <a:off x="431371" y="-219405"/>
            <a:ext cx="10972800" cy="1143000"/>
          </a:xfrm>
        </p:spPr>
        <p:txBody>
          <a:bodyPr vert="horz" lIns="91440" tIns="45720" rIns="91440" bIns="45720" rtlCol="0" anchor="ctr">
            <a:noAutofit/>
          </a:bodyPr>
          <a:lstStyle/>
          <a:p>
            <a:r>
              <a:rPr lang="en-CA" dirty="0"/>
              <a:t>What does an array of objects look like?</a:t>
            </a:r>
          </a:p>
        </p:txBody>
      </p:sp>
      <p:grpSp>
        <p:nvGrpSpPr>
          <p:cNvPr id="3" name="Group 2"/>
          <p:cNvGrpSpPr/>
          <p:nvPr/>
        </p:nvGrpSpPr>
        <p:grpSpPr>
          <a:xfrm>
            <a:off x="5333203" y="2651972"/>
            <a:ext cx="3744416" cy="2637584"/>
            <a:chOff x="6084168" y="2014992"/>
            <a:chExt cx="2808312" cy="1978188"/>
          </a:xfrm>
        </p:grpSpPr>
        <p:sp>
          <p:nvSpPr>
            <p:cNvPr id="22" name="Rectangle 21"/>
            <p:cNvSpPr/>
            <p:nvPr/>
          </p:nvSpPr>
          <p:spPr>
            <a:xfrm>
              <a:off x="6084168" y="2014992"/>
              <a:ext cx="2808312" cy="1978188"/>
            </a:xfrm>
            <a:prstGeom prst="rect">
              <a:avLst/>
            </a:prstGeom>
            <a:solidFill>
              <a:srgbClr val="00FFFF">
                <a:alpha val="44000"/>
              </a:srgbClr>
            </a:solidFill>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2156976"/>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20" name="TextBox 19"/>
            <p:cNvSpPr txBox="1"/>
            <p:nvPr/>
          </p:nvSpPr>
          <p:spPr>
            <a:xfrm>
              <a:off x="6285140" y="2104711"/>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people[0]</a:t>
              </a:r>
            </a:p>
          </p:txBody>
        </p:sp>
        <p:sp>
          <p:nvSpPr>
            <p:cNvPr id="36" name="Rectangle 35"/>
            <p:cNvSpPr/>
            <p:nvPr/>
          </p:nvSpPr>
          <p:spPr>
            <a:xfrm>
              <a:off x="7380312" y="2495575"/>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7" name="TextBox 36"/>
            <p:cNvSpPr txBox="1"/>
            <p:nvPr/>
          </p:nvSpPr>
          <p:spPr>
            <a:xfrm>
              <a:off x="6298909" y="2444617"/>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people[1]</a:t>
              </a:r>
            </a:p>
          </p:txBody>
        </p:sp>
        <p:sp>
          <p:nvSpPr>
            <p:cNvPr id="38" name="Rectangle 37"/>
            <p:cNvSpPr/>
            <p:nvPr/>
          </p:nvSpPr>
          <p:spPr>
            <a:xfrm>
              <a:off x="7380312" y="2834174"/>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9" name="TextBox 38"/>
            <p:cNvSpPr txBox="1"/>
            <p:nvPr/>
          </p:nvSpPr>
          <p:spPr>
            <a:xfrm>
              <a:off x="6300192" y="2784523"/>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people[2]</a:t>
              </a:r>
            </a:p>
          </p:txBody>
        </p:sp>
        <p:sp>
          <p:nvSpPr>
            <p:cNvPr id="30" name="Rectangle 29"/>
            <p:cNvSpPr/>
            <p:nvPr/>
          </p:nvSpPr>
          <p:spPr>
            <a:xfrm>
              <a:off x="7380312" y="3172773"/>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1" name="TextBox 30"/>
            <p:cNvSpPr txBox="1"/>
            <p:nvPr/>
          </p:nvSpPr>
          <p:spPr>
            <a:xfrm>
              <a:off x="6300192" y="3124429"/>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people[3]</a:t>
              </a:r>
            </a:p>
          </p:txBody>
        </p:sp>
        <p:sp>
          <p:nvSpPr>
            <p:cNvPr id="35" name="Rectangle 34"/>
            <p:cNvSpPr/>
            <p:nvPr/>
          </p:nvSpPr>
          <p:spPr>
            <a:xfrm>
              <a:off x="7377072" y="3511371"/>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42" name="TextBox 41"/>
            <p:cNvSpPr txBox="1"/>
            <p:nvPr/>
          </p:nvSpPr>
          <p:spPr>
            <a:xfrm>
              <a:off x="6314204" y="3464334"/>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people[4]</a:t>
              </a:r>
            </a:p>
          </p:txBody>
        </p:sp>
      </p:grpSp>
      <p:sp>
        <p:nvSpPr>
          <p:cNvPr id="46" name="Rectangle 45"/>
          <p:cNvSpPr/>
          <p:nvPr/>
        </p:nvSpPr>
        <p:spPr>
          <a:xfrm>
            <a:off x="2196457" y="5636369"/>
            <a:ext cx="1728193" cy="473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people = @</a:t>
            </a:r>
          </a:p>
        </p:txBody>
      </p:sp>
      <p:cxnSp>
        <p:nvCxnSpPr>
          <p:cNvPr id="27" name="Straight Arrow Connector 26"/>
          <p:cNvCxnSpPr>
            <a:stCxn id="46" idx="3"/>
          </p:cNvCxnSpPr>
          <p:nvPr/>
        </p:nvCxnSpPr>
        <p:spPr>
          <a:xfrm flipV="1">
            <a:off x="3924650" y="4375700"/>
            <a:ext cx="1408553" cy="149762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054589" y="2837799"/>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50" name="Straight Arrow Connector 49"/>
          <p:cNvCxnSpPr/>
          <p:nvPr/>
        </p:nvCxnSpPr>
        <p:spPr>
          <a:xfrm flipH="1" flipV="1">
            <a:off x="7100148" y="2372883"/>
            <a:ext cx="537313" cy="558739"/>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056107" y="3260981"/>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28" name="Straight Arrow Connector 27"/>
          <p:cNvCxnSpPr/>
          <p:nvPr/>
        </p:nvCxnSpPr>
        <p:spPr>
          <a:xfrm flipV="1">
            <a:off x="7637461" y="2141845"/>
            <a:ext cx="2586999" cy="1330927"/>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671306" y="2916179"/>
            <a:ext cx="1951588" cy="1461264"/>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Rectangle 39"/>
          <p:cNvSpPr/>
          <p:nvPr/>
        </p:nvSpPr>
        <p:spPr>
          <a:xfrm>
            <a:off x="7041516" y="3717032"/>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41" name="Straight Arrow Connector 40"/>
          <p:cNvCxnSpPr>
            <a:cxnSpLocks/>
            <a:endCxn id="34" idx="1"/>
          </p:cNvCxnSpPr>
          <p:nvPr/>
        </p:nvCxnSpPr>
        <p:spPr>
          <a:xfrm flipV="1">
            <a:off x="7633139" y="3646811"/>
            <a:ext cx="2038167" cy="282693"/>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10069698" y="2931621"/>
            <a:ext cx="1187726" cy="895946"/>
            <a:chOff x="4880809" y="836397"/>
            <a:chExt cx="890795" cy="671960"/>
          </a:xfrm>
        </p:grpSpPr>
        <p:sp>
          <p:nvSpPr>
            <p:cNvPr id="56" name="TextBox 55"/>
            <p:cNvSpPr txBox="1"/>
            <p:nvPr/>
          </p:nvSpPr>
          <p:spPr>
            <a:xfrm>
              <a:off x="4946384" y="836397"/>
              <a:ext cx="686727"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chemeClr val="bg1"/>
                  </a:solidFill>
                  <a:effectLst>
                    <a:glow rad="101600">
                      <a:srgbClr val="FF00FF">
                        <a:alpha val="60000"/>
                      </a:srgbClr>
                    </a:glow>
                    <a:outerShdw blurRad="38100" dist="38100" dir="2700000" algn="tl">
                      <a:srgbClr val="000000">
                        <a:alpha val="43137"/>
                      </a:srgbClr>
                    </a:outerShdw>
                  </a:effectLst>
                </a:rPr>
                <a:t>Ralph</a:t>
              </a:r>
            </a:p>
          </p:txBody>
        </p:sp>
        <p:sp>
          <p:nvSpPr>
            <p:cNvPr id="57" name="TextBox 56"/>
            <p:cNvSpPr txBox="1"/>
            <p:nvPr/>
          </p:nvSpPr>
          <p:spPr>
            <a:xfrm>
              <a:off x="5399867" y="1032428"/>
              <a:ext cx="371737"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chemeClr val="bg1"/>
                  </a:solidFill>
                  <a:effectLst>
                    <a:glow rad="101600">
                      <a:srgbClr val="FF00FF">
                        <a:alpha val="60000"/>
                      </a:srgbClr>
                    </a:glow>
                    <a:outerShdw blurRad="38100" dist="38100" dir="2700000" algn="tl">
                      <a:srgbClr val="000000">
                        <a:alpha val="43137"/>
                      </a:srgbClr>
                    </a:outerShdw>
                  </a:effectLst>
                </a:rPr>
                <a:t>14</a:t>
              </a:r>
            </a:p>
          </p:txBody>
        </p:sp>
        <p:sp>
          <p:nvSpPr>
            <p:cNvPr id="58" name="TextBox 57"/>
            <p:cNvSpPr txBox="1"/>
            <p:nvPr/>
          </p:nvSpPr>
          <p:spPr>
            <a:xfrm>
              <a:off x="4880809" y="1162108"/>
              <a:ext cx="433052" cy="346249"/>
            </a:xfrm>
            <a:prstGeom prst="rect">
              <a:avLst/>
            </a:prstGeom>
            <a:noFill/>
            <a:effectLst>
              <a:outerShdw blurRad="50800" dist="50800" dir="2700000" algn="ctr" rotWithShape="0">
                <a:schemeClr val="tx1"/>
              </a:outerShdw>
            </a:effectLst>
          </p:spPr>
          <p:txBody>
            <a:bodyPr wrap="non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US" dirty="0"/>
                <a:t>1.0</a:t>
              </a:r>
            </a:p>
          </p:txBody>
        </p:sp>
      </p:grpSp>
      <p:pic>
        <p:nvPicPr>
          <p:cNvPr id="5" name="Picture 2">
            <a:extLst>
              <a:ext uri="{FF2B5EF4-FFF2-40B4-BE49-F238E27FC236}">
                <a16:creationId xmlns:a16="http://schemas.microsoft.com/office/drawing/2014/main" id="{640A10B0-DFD7-4542-7515-4CB71E89D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253" y="1339685"/>
            <a:ext cx="5952505" cy="1934027"/>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28"/>
          <p:cNvSpPr/>
          <p:nvPr/>
        </p:nvSpPr>
        <p:spPr>
          <a:xfrm>
            <a:off x="-11501" y="2294850"/>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3640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p:cTn id="19" dur="500" fill="hold"/>
                                        <p:tgtEl>
                                          <p:spTgt spid="55"/>
                                        </p:tgtEl>
                                        <p:attrNameLst>
                                          <p:attrName>ppt_w</p:attrName>
                                        </p:attrNameLst>
                                      </p:cBhvr>
                                      <p:tavLst>
                                        <p:tav tm="0">
                                          <p:val>
                                            <p:fltVal val="0"/>
                                          </p:val>
                                        </p:tav>
                                        <p:tav tm="100000">
                                          <p:val>
                                            <p:strVal val="#ppt_w"/>
                                          </p:val>
                                        </p:tav>
                                      </p:tavLst>
                                    </p:anim>
                                    <p:anim calcmode="lin" valueType="num">
                                      <p:cBhvr>
                                        <p:cTn id="20" dur="500" fill="hold"/>
                                        <p:tgtEl>
                                          <p:spTgt spid="55"/>
                                        </p:tgtEl>
                                        <p:attrNameLst>
                                          <p:attrName>ppt_h</p:attrName>
                                        </p:attrNameLst>
                                      </p:cBhvr>
                                      <p:tavLst>
                                        <p:tav tm="0">
                                          <p:val>
                                            <p:fltVal val="0"/>
                                          </p:val>
                                        </p:tav>
                                        <p:tav tm="100000">
                                          <p:val>
                                            <p:strVal val="#ppt_h"/>
                                          </p:val>
                                        </p:tav>
                                      </p:tavLst>
                                    </p:anim>
                                    <p:animEffect transition="in" filter="fade">
                                      <p:cBhvr>
                                        <p:cTn id="21" dur="500"/>
                                        <p:tgtEl>
                                          <p:spTgt spid="55"/>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par>
                          <p:cTn id="28" fill="hold">
                            <p:stCondLst>
                              <p:cond delay="2000"/>
                            </p:stCondLst>
                            <p:childTnLst>
                              <p:par>
                                <p:cTn id="29" presetID="22" presetClass="entr" presetSubtype="4"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67542" y="768553"/>
            <a:ext cx="2208245" cy="6048672"/>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Stack</a:t>
            </a:r>
          </a:p>
        </p:txBody>
      </p:sp>
      <p:sp>
        <p:nvSpPr>
          <p:cNvPr id="32" name="Rectangle 31"/>
          <p:cNvSpPr/>
          <p:nvPr/>
        </p:nvSpPr>
        <p:spPr>
          <a:xfrm>
            <a:off x="2041334" y="5111555"/>
            <a:ext cx="2038441" cy="1639264"/>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2400" b="1" dirty="0">
                <a:solidFill>
                  <a:srgbClr val="00FFFF"/>
                </a:solidFill>
                <a:effectLst>
                  <a:outerShdw blurRad="38100" dist="38100" dir="2700000" algn="tl">
                    <a:srgbClr val="000000">
                      <a:alpha val="43137"/>
                    </a:srgbClr>
                  </a:outerShdw>
                </a:effectLst>
              </a:rPr>
              <a:t>main</a:t>
            </a:r>
          </a:p>
        </p:txBody>
      </p:sp>
      <p:sp>
        <p:nvSpPr>
          <p:cNvPr id="7" name="Rectangle 6"/>
          <p:cNvSpPr/>
          <p:nvPr/>
        </p:nvSpPr>
        <p:spPr>
          <a:xfrm>
            <a:off x="4271798" y="740701"/>
            <a:ext cx="7846839" cy="6048672"/>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solidFill>
                  <a:srgbClr val="00FFFF"/>
                </a:solidFill>
                <a:effectLst>
                  <a:outerShdw blurRad="38100" dist="38100" dir="2700000" algn="tl">
                    <a:srgbClr val="000000">
                      <a:alpha val="43137"/>
                    </a:srgbClr>
                  </a:outerShdw>
                </a:effectLst>
              </a:rPr>
              <a:t>Heap</a:t>
            </a:r>
          </a:p>
        </p:txBody>
      </p:sp>
      <p:sp>
        <p:nvSpPr>
          <p:cNvPr id="2" name="Title 1"/>
          <p:cNvSpPr>
            <a:spLocks noGrp="1"/>
          </p:cNvSpPr>
          <p:nvPr>
            <p:ph type="title"/>
          </p:nvPr>
        </p:nvSpPr>
        <p:spPr>
          <a:xfrm>
            <a:off x="431371" y="-219405"/>
            <a:ext cx="10972800" cy="1143000"/>
          </a:xfrm>
        </p:spPr>
        <p:txBody>
          <a:bodyPr>
            <a:normAutofit fontScale="90000"/>
          </a:bodyPr>
          <a:lstStyle/>
          <a:p>
            <a:r>
              <a:rPr lang="en-CA" sz="4800" dirty="0"/>
              <a:t>What does an array of objects look like?</a:t>
            </a:r>
          </a:p>
        </p:txBody>
      </p:sp>
      <p:grpSp>
        <p:nvGrpSpPr>
          <p:cNvPr id="3" name="Group 2"/>
          <p:cNvGrpSpPr/>
          <p:nvPr/>
        </p:nvGrpSpPr>
        <p:grpSpPr>
          <a:xfrm>
            <a:off x="5333203" y="2651972"/>
            <a:ext cx="3744416" cy="2637584"/>
            <a:chOff x="6084168" y="2014992"/>
            <a:chExt cx="2808312" cy="1978188"/>
          </a:xfrm>
        </p:grpSpPr>
        <p:sp>
          <p:nvSpPr>
            <p:cNvPr id="22" name="Rectangle 21"/>
            <p:cNvSpPr/>
            <p:nvPr/>
          </p:nvSpPr>
          <p:spPr>
            <a:xfrm>
              <a:off x="6084168" y="2014992"/>
              <a:ext cx="2808312" cy="1978188"/>
            </a:xfrm>
            <a:prstGeom prst="rect">
              <a:avLst/>
            </a:prstGeom>
            <a:solidFill>
              <a:srgbClr val="00FFFF">
                <a:alpha val="44000"/>
              </a:srgbClr>
            </a:solidFill>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6" name="Rectangle 15"/>
            <p:cNvSpPr/>
            <p:nvPr/>
          </p:nvSpPr>
          <p:spPr>
            <a:xfrm>
              <a:off x="7380312" y="2156976"/>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20" name="TextBox 19"/>
            <p:cNvSpPr txBox="1"/>
            <p:nvPr/>
          </p:nvSpPr>
          <p:spPr>
            <a:xfrm>
              <a:off x="6285140" y="2104711"/>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people[0]</a:t>
              </a:r>
            </a:p>
          </p:txBody>
        </p:sp>
        <p:sp>
          <p:nvSpPr>
            <p:cNvPr id="36" name="Rectangle 35"/>
            <p:cNvSpPr/>
            <p:nvPr/>
          </p:nvSpPr>
          <p:spPr>
            <a:xfrm>
              <a:off x="7380312" y="2495575"/>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7" name="TextBox 36"/>
            <p:cNvSpPr txBox="1"/>
            <p:nvPr/>
          </p:nvSpPr>
          <p:spPr>
            <a:xfrm>
              <a:off x="6298909" y="2444617"/>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people[1]</a:t>
              </a:r>
            </a:p>
          </p:txBody>
        </p:sp>
        <p:sp>
          <p:nvSpPr>
            <p:cNvPr id="38" name="Rectangle 37"/>
            <p:cNvSpPr/>
            <p:nvPr/>
          </p:nvSpPr>
          <p:spPr>
            <a:xfrm>
              <a:off x="7380312" y="2834174"/>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9" name="TextBox 38"/>
            <p:cNvSpPr txBox="1"/>
            <p:nvPr/>
          </p:nvSpPr>
          <p:spPr>
            <a:xfrm>
              <a:off x="6300192" y="2784523"/>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people[2]</a:t>
              </a:r>
            </a:p>
          </p:txBody>
        </p:sp>
        <p:sp>
          <p:nvSpPr>
            <p:cNvPr id="30" name="Rectangle 29"/>
            <p:cNvSpPr/>
            <p:nvPr/>
          </p:nvSpPr>
          <p:spPr>
            <a:xfrm>
              <a:off x="7380312" y="3172773"/>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31" name="TextBox 30"/>
            <p:cNvSpPr txBox="1"/>
            <p:nvPr/>
          </p:nvSpPr>
          <p:spPr>
            <a:xfrm>
              <a:off x="6300192" y="3124429"/>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people[3]</a:t>
              </a:r>
            </a:p>
          </p:txBody>
        </p:sp>
        <p:sp>
          <p:nvSpPr>
            <p:cNvPr id="35" name="Rectangle 34"/>
            <p:cNvSpPr/>
            <p:nvPr/>
          </p:nvSpPr>
          <p:spPr>
            <a:xfrm>
              <a:off x="7377072" y="3511371"/>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42" name="TextBox 41"/>
            <p:cNvSpPr txBox="1"/>
            <p:nvPr/>
          </p:nvSpPr>
          <p:spPr>
            <a:xfrm>
              <a:off x="6314204" y="3464334"/>
              <a:ext cx="1065437"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people[4]</a:t>
              </a:r>
            </a:p>
          </p:txBody>
        </p:sp>
      </p:grpSp>
      <p:sp>
        <p:nvSpPr>
          <p:cNvPr id="46" name="Rectangle 45"/>
          <p:cNvSpPr/>
          <p:nvPr/>
        </p:nvSpPr>
        <p:spPr>
          <a:xfrm>
            <a:off x="2196457" y="5636369"/>
            <a:ext cx="1728193" cy="473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people = @</a:t>
            </a:r>
          </a:p>
        </p:txBody>
      </p:sp>
      <p:cxnSp>
        <p:nvCxnSpPr>
          <p:cNvPr id="27" name="Straight Arrow Connector 26"/>
          <p:cNvCxnSpPr>
            <a:stCxn id="46" idx="3"/>
          </p:cNvCxnSpPr>
          <p:nvPr/>
        </p:nvCxnSpPr>
        <p:spPr>
          <a:xfrm flipV="1">
            <a:off x="3924650" y="4375700"/>
            <a:ext cx="1408553" cy="1497621"/>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054589" y="2837799"/>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50" name="Straight Arrow Connector 49"/>
          <p:cNvCxnSpPr/>
          <p:nvPr/>
        </p:nvCxnSpPr>
        <p:spPr>
          <a:xfrm flipH="1" flipV="1">
            <a:off x="7100148" y="2372883"/>
            <a:ext cx="537313" cy="558739"/>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056107" y="3260981"/>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28" name="Straight Arrow Connector 27"/>
          <p:cNvCxnSpPr/>
          <p:nvPr/>
        </p:nvCxnSpPr>
        <p:spPr>
          <a:xfrm flipV="1">
            <a:off x="7637461" y="2141845"/>
            <a:ext cx="2586999" cy="1330927"/>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041516" y="3717032"/>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grpSp>
        <p:nvGrpSpPr>
          <p:cNvPr id="43" name="Group 42"/>
          <p:cNvGrpSpPr/>
          <p:nvPr/>
        </p:nvGrpSpPr>
        <p:grpSpPr>
          <a:xfrm>
            <a:off x="6946462" y="1000613"/>
            <a:ext cx="936386" cy="875888"/>
            <a:chOff x="5209848" y="750460"/>
            <a:chExt cx="702290" cy="656916"/>
          </a:xfrm>
        </p:grpSpPr>
        <p:sp>
          <p:nvSpPr>
            <p:cNvPr id="44" name="TextBox 43"/>
            <p:cNvSpPr txBox="1"/>
            <p:nvPr/>
          </p:nvSpPr>
          <p:spPr>
            <a:xfrm>
              <a:off x="5325110" y="750460"/>
              <a:ext cx="544861"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Bart</a:t>
              </a:r>
            </a:p>
          </p:txBody>
        </p:sp>
        <p:sp>
          <p:nvSpPr>
            <p:cNvPr id="45" name="TextBox 44"/>
            <p:cNvSpPr txBox="1"/>
            <p:nvPr/>
          </p:nvSpPr>
          <p:spPr>
            <a:xfrm>
              <a:off x="5209848" y="889080"/>
              <a:ext cx="371737"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12</a:t>
              </a:r>
            </a:p>
          </p:txBody>
        </p:sp>
        <p:sp>
          <p:nvSpPr>
            <p:cNvPr id="47" name="TextBox 46"/>
            <p:cNvSpPr txBox="1"/>
            <p:nvPr/>
          </p:nvSpPr>
          <p:spPr>
            <a:xfrm>
              <a:off x="5221804" y="1061127"/>
              <a:ext cx="690334"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MALE</a:t>
              </a:r>
            </a:p>
          </p:txBody>
        </p:sp>
      </p:grpSp>
      <p:grpSp>
        <p:nvGrpSpPr>
          <p:cNvPr id="48" name="Group 47"/>
          <p:cNvGrpSpPr/>
          <p:nvPr/>
        </p:nvGrpSpPr>
        <p:grpSpPr>
          <a:xfrm>
            <a:off x="10231419" y="989429"/>
            <a:ext cx="1228132" cy="875888"/>
            <a:chOff x="5209848" y="750460"/>
            <a:chExt cx="921099" cy="656916"/>
          </a:xfrm>
        </p:grpSpPr>
        <p:sp>
          <p:nvSpPr>
            <p:cNvPr id="51" name="TextBox 50"/>
            <p:cNvSpPr txBox="1"/>
            <p:nvPr/>
          </p:nvSpPr>
          <p:spPr>
            <a:xfrm>
              <a:off x="5325110" y="750460"/>
              <a:ext cx="499175"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Lisa</a:t>
              </a:r>
            </a:p>
          </p:txBody>
        </p:sp>
        <p:sp>
          <p:nvSpPr>
            <p:cNvPr id="53" name="TextBox 52"/>
            <p:cNvSpPr txBox="1"/>
            <p:nvPr/>
          </p:nvSpPr>
          <p:spPr>
            <a:xfrm>
              <a:off x="5209848" y="889080"/>
              <a:ext cx="371737"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10</a:t>
              </a:r>
            </a:p>
          </p:txBody>
        </p:sp>
        <p:sp>
          <p:nvSpPr>
            <p:cNvPr id="54" name="TextBox 53"/>
            <p:cNvSpPr txBox="1"/>
            <p:nvPr/>
          </p:nvSpPr>
          <p:spPr>
            <a:xfrm>
              <a:off x="5221804" y="1061127"/>
              <a:ext cx="909143"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FEMALE</a:t>
              </a:r>
            </a:p>
          </p:txBody>
        </p:sp>
      </p:grpSp>
      <p:grpSp>
        <p:nvGrpSpPr>
          <p:cNvPr id="55" name="Group 54"/>
          <p:cNvGrpSpPr/>
          <p:nvPr/>
        </p:nvGrpSpPr>
        <p:grpSpPr>
          <a:xfrm>
            <a:off x="10508418" y="2817039"/>
            <a:ext cx="1211985" cy="875888"/>
            <a:chOff x="5209848" y="750460"/>
            <a:chExt cx="908989" cy="656916"/>
          </a:xfrm>
        </p:grpSpPr>
        <p:sp>
          <p:nvSpPr>
            <p:cNvPr id="56" name="TextBox 55"/>
            <p:cNvSpPr txBox="1"/>
            <p:nvPr/>
          </p:nvSpPr>
          <p:spPr>
            <a:xfrm>
              <a:off x="5325110" y="750460"/>
              <a:ext cx="793727"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Homer</a:t>
              </a:r>
            </a:p>
          </p:txBody>
        </p:sp>
        <p:sp>
          <p:nvSpPr>
            <p:cNvPr id="57" name="TextBox 56"/>
            <p:cNvSpPr txBox="1"/>
            <p:nvPr/>
          </p:nvSpPr>
          <p:spPr>
            <a:xfrm>
              <a:off x="5209848" y="889080"/>
              <a:ext cx="371737"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40</a:t>
              </a:r>
            </a:p>
          </p:txBody>
        </p:sp>
        <p:sp>
          <p:nvSpPr>
            <p:cNvPr id="58" name="TextBox 57"/>
            <p:cNvSpPr txBox="1"/>
            <p:nvPr/>
          </p:nvSpPr>
          <p:spPr>
            <a:xfrm>
              <a:off x="5221804" y="1061127"/>
              <a:ext cx="690334"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MALE</a:t>
              </a:r>
            </a:p>
          </p:txBody>
        </p:sp>
      </p:grpSp>
      <p:pic>
        <p:nvPicPr>
          <p:cNvPr id="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9769460" y="4827164"/>
            <a:ext cx="1914369" cy="1461264"/>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 name="Rectangle 60"/>
          <p:cNvSpPr/>
          <p:nvPr/>
        </p:nvSpPr>
        <p:spPr>
          <a:xfrm>
            <a:off x="7041516" y="4158581"/>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62" name="Straight Arrow Connector 61"/>
          <p:cNvCxnSpPr>
            <a:cxnSpLocks/>
          </p:cNvCxnSpPr>
          <p:nvPr/>
        </p:nvCxnSpPr>
        <p:spPr>
          <a:xfrm>
            <a:off x="7614437" y="4405026"/>
            <a:ext cx="2239777" cy="770656"/>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083620" y="4873073"/>
            <a:ext cx="1544431" cy="841605"/>
            <a:chOff x="4888196" y="867633"/>
            <a:chExt cx="1158323" cy="631204"/>
          </a:xfrm>
        </p:grpSpPr>
        <p:sp>
          <p:nvSpPr>
            <p:cNvPr id="64" name="TextBox 63"/>
            <p:cNvSpPr txBox="1"/>
            <p:nvPr/>
          </p:nvSpPr>
          <p:spPr>
            <a:xfrm>
              <a:off x="4955836" y="867633"/>
              <a:ext cx="1090683"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chemeClr val="bg1"/>
                  </a:solidFill>
                  <a:effectLst>
                    <a:glow rad="101600">
                      <a:srgbClr val="FF00FF">
                        <a:alpha val="60000"/>
                      </a:srgbClr>
                    </a:glow>
                    <a:outerShdw blurRad="38100" dist="38100" dir="2700000" algn="tl">
                      <a:srgbClr val="000000">
                        <a:alpha val="43137"/>
                      </a:srgbClr>
                    </a:outerShdw>
                  </a:effectLst>
                </a:rPr>
                <a:t>Millhouse</a:t>
              </a:r>
            </a:p>
          </p:txBody>
        </p:sp>
        <p:sp>
          <p:nvSpPr>
            <p:cNvPr id="65" name="TextBox 64"/>
            <p:cNvSpPr txBox="1"/>
            <p:nvPr/>
          </p:nvSpPr>
          <p:spPr>
            <a:xfrm>
              <a:off x="5373058" y="1005010"/>
              <a:ext cx="604973"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chemeClr val="bg1"/>
                  </a:solidFill>
                  <a:effectLst>
                    <a:glow rad="101600">
                      <a:srgbClr val="FF00FF">
                        <a:alpha val="60000"/>
                      </a:srgbClr>
                    </a:glow>
                    <a:outerShdw blurRad="38100" dist="38100" dir="2700000" algn="tl">
                      <a:srgbClr val="000000">
                        <a:alpha val="43137"/>
                      </a:srgbClr>
                    </a:outerShdw>
                  </a:effectLst>
                </a:rPr>
                <a:t>1246</a:t>
              </a:r>
            </a:p>
          </p:txBody>
        </p:sp>
        <p:sp>
          <p:nvSpPr>
            <p:cNvPr id="66" name="TextBox 65"/>
            <p:cNvSpPr txBox="1"/>
            <p:nvPr/>
          </p:nvSpPr>
          <p:spPr>
            <a:xfrm>
              <a:off x="4888196" y="1152588"/>
              <a:ext cx="433052"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chemeClr val="bg1"/>
                  </a:solidFill>
                  <a:effectLst>
                    <a:glow rad="101600">
                      <a:srgbClr val="FF00FF">
                        <a:alpha val="60000"/>
                      </a:srgbClr>
                    </a:glow>
                    <a:outerShdw blurRad="38100" dist="38100" dir="2700000" algn="tl">
                      <a:srgbClr val="000000">
                        <a:alpha val="43137"/>
                      </a:srgbClr>
                    </a:outerShdw>
                  </a:effectLst>
                </a:rPr>
                <a:t>1.8</a:t>
              </a:r>
            </a:p>
          </p:txBody>
        </p:sp>
      </p:grpSp>
      <p:pic>
        <p:nvPicPr>
          <p:cNvPr id="4" name="Picture 3">
            <a:extLst>
              <a:ext uri="{FF2B5EF4-FFF2-40B4-BE49-F238E27FC236}">
                <a16:creationId xmlns:a16="http://schemas.microsoft.com/office/drawing/2014/main" id="{45A469B3-0702-CFE5-87C5-1165485A9E07}"/>
              </a:ext>
            </a:extLst>
          </p:cNvPr>
          <p:cNvPicPr>
            <a:picLocks noChangeAspect="1"/>
          </p:cNvPicPr>
          <p:nvPr/>
        </p:nvPicPr>
        <p:blipFill>
          <a:blip r:embed="rId3"/>
          <a:stretch>
            <a:fillRect/>
          </a:stretch>
        </p:blipFill>
        <p:spPr>
          <a:xfrm>
            <a:off x="5984302" y="891119"/>
            <a:ext cx="5608806" cy="1707028"/>
          </a:xfrm>
          <a:prstGeom prst="rect">
            <a:avLst/>
          </a:prstGeom>
        </p:spPr>
      </p:pic>
      <p:sp>
        <p:nvSpPr>
          <p:cNvPr id="5" name="Rectangle 4">
            <a:extLst>
              <a:ext uri="{FF2B5EF4-FFF2-40B4-BE49-F238E27FC236}">
                <a16:creationId xmlns:a16="http://schemas.microsoft.com/office/drawing/2014/main" id="{B366CF32-503A-9B3E-D4F1-D913335B5551}"/>
              </a:ext>
            </a:extLst>
          </p:cNvPr>
          <p:cNvSpPr/>
          <p:nvPr/>
        </p:nvSpPr>
        <p:spPr>
          <a:xfrm>
            <a:off x="7054589" y="2837799"/>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8" name="Straight Arrow Connector 7">
            <a:extLst>
              <a:ext uri="{FF2B5EF4-FFF2-40B4-BE49-F238E27FC236}">
                <a16:creationId xmlns:a16="http://schemas.microsoft.com/office/drawing/2014/main" id="{4ECBE549-2F6C-6CD7-10C7-02D6CAE7D16B}"/>
              </a:ext>
            </a:extLst>
          </p:cNvPr>
          <p:cNvCxnSpPr/>
          <p:nvPr/>
        </p:nvCxnSpPr>
        <p:spPr>
          <a:xfrm flipH="1" flipV="1">
            <a:off x="7100148" y="2372883"/>
            <a:ext cx="537313" cy="558739"/>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1E53814-535A-5EE0-D7DE-E1921A4C468D}"/>
              </a:ext>
            </a:extLst>
          </p:cNvPr>
          <p:cNvSpPr/>
          <p:nvPr/>
        </p:nvSpPr>
        <p:spPr>
          <a:xfrm>
            <a:off x="7056107" y="3260981"/>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10" name="Straight Arrow Connector 9">
            <a:extLst>
              <a:ext uri="{FF2B5EF4-FFF2-40B4-BE49-F238E27FC236}">
                <a16:creationId xmlns:a16="http://schemas.microsoft.com/office/drawing/2014/main" id="{CEB52E82-0D27-D40F-36BE-410E723E99C8}"/>
              </a:ext>
            </a:extLst>
          </p:cNvPr>
          <p:cNvCxnSpPr/>
          <p:nvPr/>
        </p:nvCxnSpPr>
        <p:spPr>
          <a:xfrm flipV="1">
            <a:off x="7637461" y="2141845"/>
            <a:ext cx="2586999" cy="1330927"/>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11" name="Picture 2">
            <a:extLst>
              <a:ext uri="{FF2B5EF4-FFF2-40B4-BE49-F238E27FC236}">
                <a16:creationId xmlns:a16="http://schemas.microsoft.com/office/drawing/2014/main" id="{CB7C12C5-1F8F-F260-3FB8-D5D4DC96B6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9671306" y="2916179"/>
            <a:ext cx="1951588" cy="1461264"/>
          </a:xfrm>
          <a:prstGeom prst="rect">
            <a:avLst/>
          </a:prstGeom>
          <a:noFill/>
          <a:ln>
            <a:noFill/>
          </a:ln>
          <a:effectLst>
            <a:outerShdw blurRad="50800" dist="50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a:extLst>
              <a:ext uri="{FF2B5EF4-FFF2-40B4-BE49-F238E27FC236}">
                <a16:creationId xmlns:a16="http://schemas.microsoft.com/office/drawing/2014/main" id="{6C04E06D-2750-DB28-3B1B-7D4610EE458D}"/>
              </a:ext>
            </a:extLst>
          </p:cNvPr>
          <p:cNvSpPr/>
          <p:nvPr/>
        </p:nvSpPr>
        <p:spPr>
          <a:xfrm>
            <a:off x="7041516" y="3717032"/>
            <a:ext cx="1152128" cy="360040"/>
          </a:xfrm>
          <a:prstGeom prst="rect">
            <a:avLst/>
          </a:prstGeom>
          <a:solidFill>
            <a:srgbClr val="00FF00"/>
          </a:solidFill>
          <a:ln>
            <a:solidFill>
              <a:srgbClr val="006600"/>
            </a:solid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a:t>
            </a:r>
          </a:p>
        </p:txBody>
      </p:sp>
      <p:cxnSp>
        <p:nvCxnSpPr>
          <p:cNvPr id="13" name="Straight Arrow Connector 12">
            <a:extLst>
              <a:ext uri="{FF2B5EF4-FFF2-40B4-BE49-F238E27FC236}">
                <a16:creationId xmlns:a16="http://schemas.microsoft.com/office/drawing/2014/main" id="{F3B9C3D4-D69A-966A-7E40-2899A9D86703}"/>
              </a:ext>
            </a:extLst>
          </p:cNvPr>
          <p:cNvCxnSpPr>
            <a:cxnSpLocks/>
            <a:endCxn id="11" idx="1"/>
          </p:cNvCxnSpPr>
          <p:nvPr/>
        </p:nvCxnSpPr>
        <p:spPr>
          <a:xfrm flipV="1">
            <a:off x="7633139" y="3646811"/>
            <a:ext cx="2038167" cy="282693"/>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6494F03-4E38-5D01-B428-0B1C9A33398F}"/>
              </a:ext>
            </a:extLst>
          </p:cNvPr>
          <p:cNvGrpSpPr/>
          <p:nvPr/>
        </p:nvGrpSpPr>
        <p:grpSpPr>
          <a:xfrm>
            <a:off x="10069698" y="2942361"/>
            <a:ext cx="1187726" cy="885208"/>
            <a:chOff x="4880809" y="844451"/>
            <a:chExt cx="890795" cy="663906"/>
          </a:xfrm>
        </p:grpSpPr>
        <p:sp>
          <p:nvSpPr>
            <p:cNvPr id="15" name="TextBox 14">
              <a:extLst>
                <a:ext uri="{FF2B5EF4-FFF2-40B4-BE49-F238E27FC236}">
                  <a16:creationId xmlns:a16="http://schemas.microsoft.com/office/drawing/2014/main" id="{979E611B-96D9-9273-731D-6B804F3B9FA4}"/>
                </a:ext>
              </a:extLst>
            </p:cNvPr>
            <p:cNvSpPr txBox="1"/>
            <p:nvPr/>
          </p:nvSpPr>
          <p:spPr>
            <a:xfrm>
              <a:off x="4899009" y="844451"/>
              <a:ext cx="686727"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chemeClr val="bg1"/>
                  </a:solidFill>
                  <a:effectLst>
                    <a:glow rad="101600">
                      <a:srgbClr val="FF00FF">
                        <a:alpha val="60000"/>
                      </a:srgbClr>
                    </a:glow>
                    <a:outerShdw blurRad="38100" dist="38100" dir="2700000" algn="tl">
                      <a:srgbClr val="000000">
                        <a:alpha val="43137"/>
                      </a:srgbClr>
                    </a:outerShdw>
                  </a:effectLst>
                </a:rPr>
                <a:t>Ralph</a:t>
              </a:r>
            </a:p>
          </p:txBody>
        </p:sp>
        <p:sp>
          <p:nvSpPr>
            <p:cNvPr id="17" name="TextBox 16">
              <a:extLst>
                <a:ext uri="{FF2B5EF4-FFF2-40B4-BE49-F238E27FC236}">
                  <a16:creationId xmlns:a16="http://schemas.microsoft.com/office/drawing/2014/main" id="{51E1CC47-80D0-B854-610E-81FEBDA513BA}"/>
                </a:ext>
              </a:extLst>
            </p:cNvPr>
            <p:cNvSpPr txBox="1"/>
            <p:nvPr/>
          </p:nvSpPr>
          <p:spPr>
            <a:xfrm>
              <a:off x="5399867" y="1032428"/>
              <a:ext cx="371737" cy="346249"/>
            </a:xfrm>
            <a:prstGeom prst="rect">
              <a:avLst/>
            </a:prstGeom>
            <a:noFill/>
            <a:effectLst>
              <a:outerShdw blurRad="50800" dist="50800" dir="2700000" algn="ctr" rotWithShape="0">
                <a:schemeClr val="tx1"/>
              </a:outerShdw>
            </a:effectLst>
          </p:spPr>
          <p:txBody>
            <a:bodyPr wrap="none" rtlCol="0">
              <a:spAutoFit/>
            </a:bodyPr>
            <a:lstStyle/>
            <a:p>
              <a:r>
                <a:rPr lang="en-US" sz="2400" b="1" dirty="0">
                  <a:solidFill>
                    <a:schemeClr val="bg1"/>
                  </a:solidFill>
                  <a:effectLst>
                    <a:glow rad="101600">
                      <a:srgbClr val="FF00FF">
                        <a:alpha val="60000"/>
                      </a:srgbClr>
                    </a:glow>
                    <a:outerShdw blurRad="38100" dist="38100" dir="2700000" algn="tl">
                      <a:srgbClr val="000000">
                        <a:alpha val="43137"/>
                      </a:srgbClr>
                    </a:outerShdw>
                  </a:effectLst>
                </a:rPr>
                <a:t>14</a:t>
              </a:r>
            </a:p>
          </p:txBody>
        </p:sp>
        <p:sp>
          <p:nvSpPr>
            <p:cNvPr id="18" name="TextBox 17">
              <a:extLst>
                <a:ext uri="{FF2B5EF4-FFF2-40B4-BE49-F238E27FC236}">
                  <a16:creationId xmlns:a16="http://schemas.microsoft.com/office/drawing/2014/main" id="{182F1740-4B0A-FE89-AC44-91E10A08C97A}"/>
                </a:ext>
              </a:extLst>
            </p:cNvPr>
            <p:cNvSpPr txBox="1"/>
            <p:nvPr/>
          </p:nvSpPr>
          <p:spPr>
            <a:xfrm>
              <a:off x="4880809" y="1162108"/>
              <a:ext cx="433052" cy="346249"/>
            </a:xfrm>
            <a:prstGeom prst="rect">
              <a:avLst/>
            </a:prstGeom>
            <a:noFill/>
            <a:effectLst>
              <a:outerShdw blurRad="50800" dist="50800" dir="2700000" algn="ctr" rotWithShape="0">
                <a:schemeClr val="tx1"/>
              </a:outerShdw>
            </a:effectLst>
          </p:spPr>
          <p:txBody>
            <a:bodyPr wrap="non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US" dirty="0"/>
                <a:t>1.0</a:t>
              </a:r>
            </a:p>
          </p:txBody>
        </p:sp>
      </p:grpSp>
      <p:pic>
        <p:nvPicPr>
          <p:cNvPr id="21" name="Picture 2">
            <a:extLst>
              <a:ext uri="{FF2B5EF4-FFF2-40B4-BE49-F238E27FC236}">
                <a16:creationId xmlns:a16="http://schemas.microsoft.com/office/drawing/2014/main" id="{424CAF57-A1E1-1686-3F9E-BBBE7C95F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53" y="1339685"/>
            <a:ext cx="5952505" cy="1934027"/>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28"/>
          <p:cNvSpPr/>
          <p:nvPr/>
        </p:nvSpPr>
        <p:spPr>
          <a:xfrm>
            <a:off x="1" y="2610170"/>
            <a:ext cx="379049" cy="306009"/>
          </a:xfrm>
          <a:prstGeom prst="rightArrow">
            <a:avLst/>
          </a:prstGeom>
          <a:solidFill>
            <a:srgbClr val="FFFF00"/>
          </a:solidFill>
          <a:ln>
            <a:solidFill>
              <a:srgbClr val="FF00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86811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p:cTn id="13" dur="500" fill="hold"/>
                                        <p:tgtEl>
                                          <p:spTgt spid="60"/>
                                        </p:tgtEl>
                                        <p:attrNameLst>
                                          <p:attrName>ppt_w</p:attrName>
                                        </p:attrNameLst>
                                      </p:cBhvr>
                                      <p:tavLst>
                                        <p:tav tm="0">
                                          <p:val>
                                            <p:fltVal val="0"/>
                                          </p:val>
                                        </p:tav>
                                        <p:tav tm="100000">
                                          <p:val>
                                            <p:strVal val="#ppt_w"/>
                                          </p:val>
                                        </p:tav>
                                      </p:tavLst>
                                    </p:anim>
                                    <p:anim calcmode="lin" valueType="num">
                                      <p:cBhvr>
                                        <p:cTn id="14" dur="500" fill="hold"/>
                                        <p:tgtEl>
                                          <p:spTgt spid="60"/>
                                        </p:tgtEl>
                                        <p:attrNameLst>
                                          <p:attrName>ppt_h</p:attrName>
                                        </p:attrNameLst>
                                      </p:cBhvr>
                                      <p:tavLst>
                                        <p:tav tm="0">
                                          <p:val>
                                            <p:fltVal val="0"/>
                                          </p:val>
                                        </p:tav>
                                        <p:tav tm="100000">
                                          <p:val>
                                            <p:strVal val="#ppt_h"/>
                                          </p:val>
                                        </p:tav>
                                      </p:tavLst>
                                    </p:anim>
                                    <p:animEffect transition="in" filter="fade">
                                      <p:cBhvr>
                                        <p:cTn id="15" dur="500"/>
                                        <p:tgtEl>
                                          <p:spTgt spid="6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p:cTn id="19" dur="500" fill="hold"/>
                                        <p:tgtEl>
                                          <p:spTgt spid="63"/>
                                        </p:tgtEl>
                                        <p:attrNameLst>
                                          <p:attrName>ppt_w</p:attrName>
                                        </p:attrNameLst>
                                      </p:cBhvr>
                                      <p:tavLst>
                                        <p:tav tm="0">
                                          <p:val>
                                            <p:fltVal val="0"/>
                                          </p:val>
                                        </p:tav>
                                        <p:tav tm="100000">
                                          <p:val>
                                            <p:strVal val="#ppt_w"/>
                                          </p:val>
                                        </p:tav>
                                      </p:tavLst>
                                    </p:anim>
                                    <p:anim calcmode="lin" valueType="num">
                                      <p:cBhvr>
                                        <p:cTn id="20" dur="500" fill="hold"/>
                                        <p:tgtEl>
                                          <p:spTgt spid="63"/>
                                        </p:tgtEl>
                                        <p:attrNameLst>
                                          <p:attrName>ppt_h</p:attrName>
                                        </p:attrNameLst>
                                      </p:cBhvr>
                                      <p:tavLst>
                                        <p:tav tm="0">
                                          <p:val>
                                            <p:fltVal val="0"/>
                                          </p:val>
                                        </p:tav>
                                        <p:tav tm="100000">
                                          <p:val>
                                            <p:strVal val="#ppt_h"/>
                                          </p:val>
                                        </p:tav>
                                      </p:tavLst>
                                    </p:anim>
                                    <p:animEffect transition="in" filter="fade">
                                      <p:cBhvr>
                                        <p:cTn id="21" dur="500"/>
                                        <p:tgtEl>
                                          <p:spTgt spid="6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p:cTn id="25" dur="500" fill="hold"/>
                                        <p:tgtEl>
                                          <p:spTgt spid="61"/>
                                        </p:tgtEl>
                                        <p:attrNameLst>
                                          <p:attrName>ppt_w</p:attrName>
                                        </p:attrNameLst>
                                      </p:cBhvr>
                                      <p:tavLst>
                                        <p:tav tm="0">
                                          <p:val>
                                            <p:fltVal val="0"/>
                                          </p:val>
                                        </p:tav>
                                        <p:tav tm="100000">
                                          <p:val>
                                            <p:strVal val="#ppt_w"/>
                                          </p:val>
                                        </p:tav>
                                      </p:tavLst>
                                    </p:anim>
                                    <p:anim calcmode="lin" valueType="num">
                                      <p:cBhvr>
                                        <p:cTn id="26" dur="500" fill="hold"/>
                                        <p:tgtEl>
                                          <p:spTgt spid="61"/>
                                        </p:tgtEl>
                                        <p:attrNameLst>
                                          <p:attrName>ppt_h</p:attrName>
                                        </p:attrNameLst>
                                      </p:cBhvr>
                                      <p:tavLst>
                                        <p:tav tm="0">
                                          <p:val>
                                            <p:fltVal val="0"/>
                                          </p:val>
                                        </p:tav>
                                        <p:tav tm="100000">
                                          <p:val>
                                            <p:strVal val="#ppt_h"/>
                                          </p:val>
                                        </p:tav>
                                      </p:tavLst>
                                    </p:anim>
                                    <p:animEffect transition="in" filter="fade">
                                      <p:cBhvr>
                                        <p:cTn id="27" dur="500"/>
                                        <p:tgtEl>
                                          <p:spTgt spid="61"/>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Arrays...</a:t>
            </a:r>
          </a:p>
        </p:txBody>
      </p:sp>
      <p:sp>
        <p:nvSpPr>
          <p:cNvPr id="3" name="Content Placeholder 2"/>
          <p:cNvSpPr>
            <a:spLocks noGrp="1"/>
          </p:cNvSpPr>
          <p:nvPr>
            <p:ph idx="1"/>
          </p:nvPr>
        </p:nvSpPr>
        <p:spPr>
          <a:xfrm>
            <a:off x="609600" y="1340768"/>
            <a:ext cx="10972800" cy="5184576"/>
          </a:xfrm>
        </p:spPr>
        <p:txBody>
          <a:bodyPr>
            <a:normAutofit fontScale="92500" lnSpcReduction="20000"/>
          </a:bodyPr>
          <a:lstStyle/>
          <a:p>
            <a:pPr lvl="1"/>
            <a:r>
              <a:rPr lang="en-CA" dirty="0"/>
              <a:t>An array is an object that contains a bunch of one particular type of variable</a:t>
            </a:r>
          </a:p>
          <a:p>
            <a:pPr lvl="1"/>
            <a:r>
              <a:rPr lang="en-CA" i="1" dirty="0"/>
              <a:t>an array is actually an object of type Array.</a:t>
            </a:r>
          </a:p>
          <a:p>
            <a:pPr lvl="2"/>
            <a:r>
              <a:rPr lang="en-CA" i="1" dirty="0">
                <a:solidFill>
                  <a:srgbClr val="FF00FF"/>
                </a:solidFill>
                <a:effectLst>
                  <a:glow rad="101600">
                    <a:schemeClr val="tx1">
                      <a:alpha val="60000"/>
                    </a:schemeClr>
                  </a:glow>
                  <a:outerShdw blurRad="38100" dist="38100" dir="2700000" algn="tl">
                    <a:srgbClr val="000000">
                      <a:alpha val="43137"/>
                    </a:srgbClr>
                  </a:outerShdw>
                </a:effectLst>
              </a:rPr>
              <a:t>That means that arrays have built in methods and instance variables.</a:t>
            </a:r>
          </a:p>
          <a:p>
            <a:pPr lvl="2"/>
            <a:r>
              <a:rPr lang="en-CA" i="1" dirty="0">
                <a:solidFill>
                  <a:srgbClr val="FF00FF"/>
                </a:solidFill>
                <a:effectLst>
                  <a:glow rad="101600">
                    <a:schemeClr val="tx1">
                      <a:alpha val="60000"/>
                    </a:schemeClr>
                  </a:glow>
                  <a:outerShdw blurRad="38100" dist="38100" dir="2700000" algn="tl">
                    <a:srgbClr val="000000">
                      <a:alpha val="43137"/>
                    </a:srgbClr>
                  </a:outerShdw>
                </a:effectLst>
              </a:rPr>
              <a:t>one of those instance variable is .length</a:t>
            </a:r>
          </a:p>
          <a:p>
            <a:pPr lvl="1"/>
            <a:endParaRPr lang="en-CA" i="1" dirty="0">
              <a:solidFill>
                <a:srgbClr val="00FFFF"/>
              </a:solidFill>
            </a:endParaRPr>
          </a:p>
          <a:p>
            <a:r>
              <a:rPr lang="en-CA" sz="3733" dirty="0"/>
              <a:t>Array lengths are fixed.  Once you declare an array and say that it will have 6 elements, you can’t change your mind and add a seventh element.</a:t>
            </a:r>
          </a:p>
          <a:p>
            <a:endParaRPr lang="en-CA" dirty="0"/>
          </a:p>
        </p:txBody>
      </p:sp>
    </p:spTree>
    <p:extLst>
      <p:ext uri="{BB962C8B-B14F-4D97-AF65-F5344CB8AC3E}">
        <p14:creationId xmlns:p14="http://schemas.microsoft.com/office/powerpoint/2010/main" val="1101176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Shortcut for object (It’s the same!)</a:t>
            </a:r>
          </a:p>
        </p:txBody>
      </p:sp>
      <p:pic>
        <p:nvPicPr>
          <p:cNvPr id="3" name="Picture 2">
            <a:extLst>
              <a:ext uri="{FF2B5EF4-FFF2-40B4-BE49-F238E27FC236}">
                <a16:creationId xmlns:a16="http://schemas.microsoft.com/office/drawing/2014/main" id="{902ED9D8-3D53-76DB-E11D-F7FD834CCD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5" y="1696421"/>
            <a:ext cx="5952505" cy="19340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599D08D-CAF1-F7B9-0CB8-11BBEB839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072" y="1696421"/>
            <a:ext cx="5467782" cy="2140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59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C4384D-2EA5-C656-E0A6-F3D90E7587FC}"/>
              </a:ext>
            </a:extLst>
          </p:cNvPr>
          <p:cNvSpPr>
            <a:spLocks noGrp="1"/>
          </p:cNvSpPr>
          <p:nvPr>
            <p:ph type="title"/>
          </p:nvPr>
        </p:nvSpPr>
        <p:spPr/>
        <p:txBody>
          <a:bodyPr/>
          <a:lstStyle/>
          <a:p>
            <a:r>
              <a:rPr lang="en-US" dirty="0"/>
              <a:t>Back to the circus</a:t>
            </a:r>
            <a:endParaRPr lang="en-CA" dirty="0"/>
          </a:p>
        </p:txBody>
      </p:sp>
      <p:sp>
        <p:nvSpPr>
          <p:cNvPr id="4" name="Text Placeholder 3">
            <a:extLst>
              <a:ext uri="{FF2B5EF4-FFF2-40B4-BE49-F238E27FC236}">
                <a16:creationId xmlns:a16="http://schemas.microsoft.com/office/drawing/2014/main" id="{163B199F-9A6F-3957-9E8B-AF4F681DADCF}"/>
              </a:ext>
            </a:extLst>
          </p:cNvPr>
          <p:cNvSpPr>
            <a:spLocks noGrp="1"/>
          </p:cNvSpPr>
          <p:nvPr>
            <p:ph type="body" sz="quarter" idx="11"/>
          </p:nvPr>
        </p:nvSpPr>
        <p:spPr/>
        <p:txBody>
          <a:bodyPr/>
          <a:lstStyle/>
          <a:p>
            <a:r>
              <a:rPr lang="en-US" dirty="0" err="1"/>
              <a:t>Backtothecircus.Start</a:t>
            </a:r>
            <a:endParaRPr lang="en-US" dirty="0"/>
          </a:p>
        </p:txBody>
      </p:sp>
    </p:spTree>
    <p:extLst>
      <p:ext uri="{BB962C8B-B14F-4D97-AF65-F5344CB8AC3E}">
        <p14:creationId xmlns:p14="http://schemas.microsoft.com/office/powerpoint/2010/main" val="176808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www.clker.com/cliparts/7/1/7/0/121617975042432093jcartier_cage.sv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8595" y="4526211"/>
            <a:ext cx="1410709" cy="187781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7104112" y="5778942"/>
            <a:ext cx="1152128" cy="967623"/>
            <a:chOff x="6588224" y="3435846"/>
            <a:chExt cx="936104" cy="792088"/>
          </a:xfrm>
        </p:grpSpPr>
        <p:sp>
          <p:nvSpPr>
            <p:cNvPr id="14" name="Rectangle 13"/>
            <p:cNvSpPr/>
            <p:nvPr/>
          </p:nvSpPr>
          <p:spPr>
            <a:xfrm>
              <a:off x="6588224" y="3435846"/>
              <a:ext cx="936104" cy="21602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Animal</a:t>
              </a:r>
              <a:endParaRPr lang="en-CA" sz="2133" b="1" dirty="0">
                <a:solidFill>
                  <a:schemeClr val="tx1"/>
                </a:solidFill>
                <a:effectLst>
                  <a:outerShdw blurRad="38100" dist="38100" dir="2700000" algn="tl">
                    <a:srgbClr val="000000">
                      <a:alpha val="43137"/>
                    </a:srgbClr>
                  </a:outerShdw>
                </a:effectLst>
              </a:endParaRPr>
            </a:p>
          </p:txBody>
        </p:sp>
        <p:sp>
          <p:nvSpPr>
            <p:cNvPr id="15" name="Rectangle 14"/>
            <p:cNvSpPr/>
            <p:nvPr/>
          </p:nvSpPr>
          <p:spPr>
            <a:xfrm>
              <a:off x="6588224" y="3651870"/>
              <a:ext cx="936104" cy="5760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sz="2133"/>
            </a:p>
          </p:txBody>
        </p:sp>
      </p:grpSp>
      <p:pic>
        <p:nvPicPr>
          <p:cNvPr id="13" name="Picture 12"/>
          <p:cNvPicPr>
            <a:picLocks noChangeAspect="1"/>
          </p:cNvPicPr>
          <p:nvPr/>
        </p:nvPicPr>
        <p:blipFill rotWithShape="1">
          <a:blip r:embed="rId3"/>
          <a:srcRect r="71647" b="61857"/>
          <a:stretch/>
        </p:blipFill>
        <p:spPr>
          <a:xfrm>
            <a:off x="7402676" y="5862364"/>
            <a:ext cx="584413" cy="960107"/>
          </a:xfrm>
          <a:prstGeom prst="rect">
            <a:avLst/>
          </a:prstGeom>
        </p:spPr>
      </p:pic>
      <p:sp>
        <p:nvSpPr>
          <p:cNvPr id="17" name="Rectangle 16"/>
          <p:cNvSpPr/>
          <p:nvPr/>
        </p:nvSpPr>
        <p:spPr>
          <a:xfrm>
            <a:off x="4223623" y="5496896"/>
            <a:ext cx="1122677" cy="384043"/>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400" dirty="0"/>
              <a:t>animal</a:t>
            </a:r>
            <a:endParaRPr lang="en-CA" sz="2400" dirty="0"/>
          </a:p>
        </p:txBody>
      </p:sp>
      <p:cxnSp>
        <p:nvCxnSpPr>
          <p:cNvPr id="19" name="Straight Arrow Connector 18"/>
          <p:cNvCxnSpPr>
            <a:stCxn id="17" idx="3"/>
            <a:endCxn id="15" idx="1"/>
          </p:cNvCxnSpPr>
          <p:nvPr/>
        </p:nvCxnSpPr>
        <p:spPr>
          <a:xfrm>
            <a:off x="5346301" y="5688917"/>
            <a:ext cx="1757812" cy="705784"/>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43339" y="4197085"/>
            <a:ext cx="2400267" cy="250416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1" name="Rectangle 20"/>
          <p:cNvSpPr/>
          <p:nvPr/>
        </p:nvSpPr>
        <p:spPr>
          <a:xfrm>
            <a:off x="191344" y="6183020"/>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animal1=@</a:t>
            </a:r>
            <a:endParaRPr lang="en-CA" sz="2400" b="1" dirty="0">
              <a:solidFill>
                <a:schemeClr val="tx1"/>
              </a:solidFill>
            </a:endParaRPr>
          </a:p>
        </p:txBody>
      </p:sp>
      <p:cxnSp>
        <p:nvCxnSpPr>
          <p:cNvPr id="23" name="Straight Arrow Connector 22"/>
          <p:cNvCxnSpPr/>
          <p:nvPr/>
        </p:nvCxnSpPr>
        <p:spPr>
          <a:xfrm>
            <a:off x="2111557" y="6423049"/>
            <a:ext cx="4992555" cy="240025"/>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02811" y="5612538"/>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c1=@</a:t>
            </a:r>
            <a:endParaRPr lang="en-CA" sz="2400" b="1" dirty="0">
              <a:solidFill>
                <a:schemeClr val="tx1"/>
              </a:solidFill>
            </a:endParaRPr>
          </a:p>
        </p:txBody>
      </p:sp>
      <p:cxnSp>
        <p:nvCxnSpPr>
          <p:cNvPr id="27" name="Straight Arrow Connector 26"/>
          <p:cNvCxnSpPr/>
          <p:nvPr/>
        </p:nvCxnSpPr>
        <p:spPr>
          <a:xfrm flipV="1">
            <a:off x="1727801" y="5235717"/>
            <a:ext cx="2495823" cy="559980"/>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91344" y="5042055"/>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b="1" dirty="0">
                <a:solidFill>
                  <a:schemeClr val="tx1"/>
                </a:solidFill>
              </a:rPr>
              <a:t>cages=@</a:t>
            </a:r>
            <a:endParaRPr lang="en-CA" sz="2000" b="1" dirty="0">
              <a:solidFill>
                <a:schemeClr val="tx1"/>
              </a:solidFill>
            </a:endParaRPr>
          </a:p>
        </p:txBody>
      </p:sp>
      <p:cxnSp>
        <p:nvCxnSpPr>
          <p:cNvPr id="25" name="Straight Arrow Connector 24"/>
          <p:cNvCxnSpPr/>
          <p:nvPr/>
        </p:nvCxnSpPr>
        <p:spPr>
          <a:xfrm flipV="1">
            <a:off x="1727800" y="2802601"/>
            <a:ext cx="1295859" cy="2433115"/>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3071753" y="1255160"/>
          <a:ext cx="948747" cy="3048000"/>
        </p:xfrm>
        <a:graphic>
          <a:graphicData uri="http://schemas.openxmlformats.org/drawingml/2006/table">
            <a:tbl>
              <a:tblPr firstRow="1" bandRow="1">
                <a:tableStyleId>{0505E3EF-67EA-436B-97B2-0124C06EBD24}</a:tableStyleId>
              </a:tblPr>
              <a:tblGrid>
                <a:gridCol w="948747">
                  <a:extLst>
                    <a:ext uri="{9D8B030D-6E8A-4147-A177-3AD203B41FA5}">
                      <a16:colId xmlns:a16="http://schemas.microsoft.com/office/drawing/2014/main" val="20000"/>
                    </a:ext>
                  </a:extLst>
                </a:gridCol>
              </a:tblGrid>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0"/>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1"/>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2"/>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3"/>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4"/>
                  </a:ext>
                </a:extLst>
              </a:tr>
            </a:tbl>
          </a:graphicData>
        </a:graphic>
      </p:graphicFrame>
      <p:sp>
        <p:nvSpPr>
          <p:cNvPr id="3" name="TextBox 2"/>
          <p:cNvSpPr txBox="1"/>
          <p:nvPr/>
        </p:nvSpPr>
        <p:spPr>
          <a:xfrm>
            <a:off x="4463819" y="1484813"/>
            <a:ext cx="4032448" cy="1938992"/>
          </a:xfrm>
          <a:prstGeom prst="rect">
            <a:avLst/>
          </a:prstGeom>
          <a:noFill/>
        </p:spPr>
        <p:txBody>
          <a:bodyPr wrap="square" rtlCol="0">
            <a:spAutoFit/>
          </a:bodyPr>
          <a:lstStyle/>
          <a:p>
            <a:r>
              <a:rPr lang="en-US" sz="2400" b="1" dirty="0">
                <a:solidFill>
                  <a:schemeClr val="bg1"/>
                </a:solidFill>
                <a:effectLst>
                  <a:outerShdw blurRad="38100" dist="38100" dir="2700000" algn="tl">
                    <a:srgbClr val="000000">
                      <a:alpha val="43137"/>
                    </a:srgbClr>
                  </a:outerShdw>
                </a:effectLst>
              </a:rPr>
              <a:t>Each of these elements can hold a reference variable that points to a Cage Object! </a:t>
            </a:r>
            <a:r>
              <a:rPr lang="en-US" sz="2400" b="1" dirty="0">
                <a:solidFill>
                  <a:srgbClr val="00FFFF"/>
                </a:solidFill>
                <a:effectLst>
                  <a:outerShdw blurRad="38100" dist="38100" dir="2700000" algn="tl">
                    <a:srgbClr val="000000">
                      <a:alpha val="43137"/>
                    </a:srgbClr>
                  </a:outerShdw>
                </a:effectLst>
              </a:rPr>
              <a:t>(However, NOTICE that they currently hold </a:t>
            </a:r>
            <a:r>
              <a:rPr lang="en-US" sz="2400" b="1" dirty="0">
                <a:solidFill>
                  <a:srgbClr val="FFFF00"/>
                </a:solidFill>
                <a:effectLst>
                  <a:outerShdw blurRad="38100" dist="38100" dir="2700000" algn="tl">
                    <a:srgbClr val="000000">
                      <a:alpha val="43137"/>
                    </a:srgbClr>
                  </a:outerShdw>
                </a:effectLst>
              </a:rPr>
              <a:t>null</a:t>
            </a:r>
            <a:r>
              <a:rPr lang="en-US" sz="2400" b="1" dirty="0">
                <a:solidFill>
                  <a:srgbClr val="00FFFF"/>
                </a:solidFill>
                <a:effectLst>
                  <a:outerShdw blurRad="38100" dist="38100" dir="2700000" algn="tl">
                    <a:srgbClr val="000000">
                      <a:alpha val="43137"/>
                    </a:srgbClr>
                  </a:outerShdw>
                </a:effectLst>
              </a:rPr>
              <a:t>)</a:t>
            </a:r>
            <a:endParaRPr lang="en-CA" sz="2400" b="1" dirty="0">
              <a:solidFill>
                <a:srgbClr val="00FFFF"/>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1D1869BF-BFCA-5BA6-77E0-0C9C384AFED4}"/>
              </a:ext>
            </a:extLst>
          </p:cNvPr>
          <p:cNvPicPr>
            <a:picLocks noChangeAspect="1"/>
          </p:cNvPicPr>
          <p:nvPr/>
        </p:nvPicPr>
        <p:blipFill>
          <a:blip r:embed="rId4"/>
          <a:stretch>
            <a:fillRect/>
          </a:stretch>
        </p:blipFill>
        <p:spPr>
          <a:xfrm>
            <a:off x="805176" y="453977"/>
            <a:ext cx="3380848" cy="531438"/>
          </a:xfrm>
          <a:prstGeom prst="rect">
            <a:avLst/>
          </a:prstGeom>
        </p:spPr>
      </p:pic>
    </p:spTree>
    <p:extLst>
      <p:ext uri="{BB962C8B-B14F-4D97-AF65-F5344CB8AC3E}">
        <p14:creationId xmlns:p14="http://schemas.microsoft.com/office/powerpoint/2010/main" val="63633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www.clker.com/cliparts/7/1/7/0/121617975042432093jcartier_cage.sv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8595" y="4526211"/>
            <a:ext cx="1410709" cy="187781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7104112" y="5778942"/>
            <a:ext cx="1152128" cy="967623"/>
            <a:chOff x="6588224" y="3435846"/>
            <a:chExt cx="936104" cy="792088"/>
          </a:xfrm>
        </p:grpSpPr>
        <p:sp>
          <p:nvSpPr>
            <p:cNvPr id="14" name="Rectangle 13"/>
            <p:cNvSpPr/>
            <p:nvPr/>
          </p:nvSpPr>
          <p:spPr>
            <a:xfrm>
              <a:off x="6588224" y="3435846"/>
              <a:ext cx="936104" cy="21602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Animal</a:t>
              </a:r>
              <a:endParaRPr lang="en-CA" sz="2133" b="1" dirty="0">
                <a:solidFill>
                  <a:schemeClr val="tx1"/>
                </a:solidFill>
                <a:effectLst>
                  <a:outerShdw blurRad="38100" dist="38100" dir="2700000" algn="tl">
                    <a:srgbClr val="000000">
                      <a:alpha val="43137"/>
                    </a:srgbClr>
                  </a:outerShdw>
                </a:effectLst>
              </a:endParaRPr>
            </a:p>
          </p:txBody>
        </p:sp>
        <p:sp>
          <p:nvSpPr>
            <p:cNvPr id="15" name="Rectangle 14"/>
            <p:cNvSpPr/>
            <p:nvPr/>
          </p:nvSpPr>
          <p:spPr>
            <a:xfrm>
              <a:off x="6588224" y="3651870"/>
              <a:ext cx="936104" cy="5760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sz="2133"/>
            </a:p>
          </p:txBody>
        </p:sp>
      </p:grpSp>
      <p:pic>
        <p:nvPicPr>
          <p:cNvPr id="13" name="Picture 12"/>
          <p:cNvPicPr>
            <a:picLocks noChangeAspect="1"/>
          </p:cNvPicPr>
          <p:nvPr/>
        </p:nvPicPr>
        <p:blipFill rotWithShape="1">
          <a:blip r:embed="rId3"/>
          <a:srcRect r="71647" b="61857"/>
          <a:stretch/>
        </p:blipFill>
        <p:spPr>
          <a:xfrm>
            <a:off x="7402676" y="5862364"/>
            <a:ext cx="584413" cy="960107"/>
          </a:xfrm>
          <a:prstGeom prst="rect">
            <a:avLst/>
          </a:prstGeom>
        </p:spPr>
      </p:pic>
      <p:sp>
        <p:nvSpPr>
          <p:cNvPr id="17" name="Rectangle 16"/>
          <p:cNvSpPr/>
          <p:nvPr/>
        </p:nvSpPr>
        <p:spPr>
          <a:xfrm>
            <a:off x="4223623" y="5496896"/>
            <a:ext cx="1122677" cy="384043"/>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400" dirty="0"/>
              <a:t>animal</a:t>
            </a:r>
            <a:endParaRPr lang="en-CA" sz="2400" dirty="0"/>
          </a:p>
        </p:txBody>
      </p:sp>
      <p:cxnSp>
        <p:nvCxnSpPr>
          <p:cNvPr id="19" name="Straight Arrow Connector 18"/>
          <p:cNvCxnSpPr>
            <a:stCxn id="17" idx="3"/>
            <a:endCxn id="15" idx="1"/>
          </p:cNvCxnSpPr>
          <p:nvPr/>
        </p:nvCxnSpPr>
        <p:spPr>
          <a:xfrm>
            <a:off x="5346301" y="5688917"/>
            <a:ext cx="1757812" cy="705784"/>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43339" y="4197085"/>
            <a:ext cx="2400267" cy="250416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cxnSp>
        <p:nvCxnSpPr>
          <p:cNvPr id="23" name="Straight Arrow Connector 22"/>
          <p:cNvCxnSpPr/>
          <p:nvPr/>
        </p:nvCxnSpPr>
        <p:spPr>
          <a:xfrm>
            <a:off x="2111557" y="6423049"/>
            <a:ext cx="4992555" cy="240025"/>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727801" y="5235717"/>
            <a:ext cx="2495823" cy="559980"/>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727800" y="2802601"/>
            <a:ext cx="1295859" cy="2433115"/>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3071753" y="1255160"/>
          <a:ext cx="948747" cy="3048000"/>
        </p:xfrm>
        <a:graphic>
          <a:graphicData uri="http://schemas.openxmlformats.org/drawingml/2006/table">
            <a:tbl>
              <a:tblPr firstRow="1" bandRow="1">
                <a:tableStyleId>{0505E3EF-67EA-436B-97B2-0124C06EBD24}</a:tableStyleId>
              </a:tblPr>
              <a:tblGrid>
                <a:gridCol w="948747">
                  <a:extLst>
                    <a:ext uri="{9D8B030D-6E8A-4147-A177-3AD203B41FA5}">
                      <a16:colId xmlns:a16="http://schemas.microsoft.com/office/drawing/2014/main" val="20000"/>
                    </a:ext>
                  </a:extLst>
                </a:gridCol>
              </a:tblGrid>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0"/>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1"/>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2"/>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3"/>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4"/>
                  </a:ext>
                </a:extLst>
              </a:tr>
            </a:tbl>
          </a:graphicData>
        </a:graphic>
      </p:graphicFrame>
      <p:sp>
        <p:nvSpPr>
          <p:cNvPr id="38" name="Rectangle 37"/>
          <p:cNvSpPr/>
          <p:nvPr/>
        </p:nvSpPr>
        <p:spPr>
          <a:xfrm>
            <a:off x="5346300" y="1610816"/>
            <a:ext cx="6048672" cy="627352"/>
          </a:xfrm>
          <a:prstGeom prst="rect">
            <a:avLst/>
          </a:prstGeom>
          <a:gradFill flip="none" rotWithShape="1">
            <a:gsLst>
              <a:gs pos="0">
                <a:srgbClr val="FF00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rPr>
              <a:t>null Pointer Exception!</a:t>
            </a:r>
            <a:endParaRPr lang="en-CA" sz="2400" b="1" dirty="0">
              <a:solidFill>
                <a:srgbClr val="FFFF00"/>
              </a:solidFill>
              <a:effectLst>
                <a:outerShdw blurRad="38100" dist="38100" dir="2700000" algn="tl">
                  <a:srgbClr val="000000">
                    <a:alpha val="43137"/>
                  </a:srgbClr>
                </a:outerShdw>
              </a:effectLst>
            </a:endParaRPr>
          </a:p>
        </p:txBody>
      </p:sp>
      <p:sp>
        <p:nvSpPr>
          <p:cNvPr id="41" name="Rectangle 40"/>
          <p:cNvSpPr/>
          <p:nvPr/>
        </p:nvSpPr>
        <p:spPr>
          <a:xfrm>
            <a:off x="6096000" y="4218192"/>
            <a:ext cx="2968997" cy="658477"/>
          </a:xfrm>
          <a:prstGeom prst="rect">
            <a:avLst/>
          </a:prstGeom>
          <a:gradFill flip="none" rotWithShape="1">
            <a:gsLst>
              <a:gs pos="0">
                <a:srgbClr val="0033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Lion</a:t>
            </a:r>
            <a:endParaRPr lang="en-CA" sz="2400" b="1" dirty="0">
              <a:effectLst>
                <a:outerShdw blurRad="38100" dist="38100" dir="2700000" algn="tl">
                  <a:srgbClr val="000000">
                    <a:alpha val="43137"/>
                  </a:srgbClr>
                </a:outerShdw>
              </a:effectLst>
            </a:endParaRPr>
          </a:p>
        </p:txBody>
      </p:sp>
      <p:sp>
        <p:nvSpPr>
          <p:cNvPr id="45" name="TextBox 44"/>
          <p:cNvSpPr txBox="1"/>
          <p:nvPr/>
        </p:nvSpPr>
        <p:spPr>
          <a:xfrm>
            <a:off x="4001153" y="260648"/>
            <a:ext cx="1839605" cy="461666"/>
          </a:xfrm>
          <a:prstGeom prst="rect">
            <a:avLst/>
          </a:prstGeom>
          <a:noFill/>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What prints?</a:t>
            </a:r>
            <a:endParaRPr lang="en-CA" sz="2400" b="1" dirty="0">
              <a:solidFill>
                <a:srgbClr val="FFFF00"/>
              </a:solidFill>
              <a:effectLst>
                <a:outerShdw blurRad="38100" dist="38100" dir="2700000" algn="tl">
                  <a:srgbClr val="000000">
                    <a:alpha val="43137"/>
                  </a:srgbClr>
                </a:outerShdw>
              </a:effectLst>
            </a:endParaRPr>
          </a:p>
        </p:txBody>
      </p:sp>
      <p:grpSp>
        <p:nvGrpSpPr>
          <p:cNvPr id="5" name="Group 4"/>
          <p:cNvGrpSpPr/>
          <p:nvPr/>
        </p:nvGrpSpPr>
        <p:grpSpPr>
          <a:xfrm>
            <a:off x="4346882" y="3043401"/>
            <a:ext cx="7694287" cy="1019512"/>
            <a:chOff x="3260161" y="2282551"/>
            <a:chExt cx="5770715" cy="764634"/>
          </a:xfrm>
        </p:grpSpPr>
        <p:sp>
          <p:nvSpPr>
            <p:cNvPr id="43" name="TextBox 42"/>
            <p:cNvSpPr txBox="1"/>
            <p:nvPr/>
          </p:nvSpPr>
          <p:spPr>
            <a:xfrm>
              <a:off x="3260161" y="2282551"/>
              <a:ext cx="1379704" cy="346249"/>
            </a:xfrm>
            <a:prstGeom prst="rect">
              <a:avLst/>
            </a:prstGeom>
            <a:noFill/>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What prints?</a:t>
              </a:r>
              <a:endParaRPr lang="en-CA" sz="2400" b="1" dirty="0">
                <a:solidFill>
                  <a:srgbClr val="FFFF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4"/>
            <a:stretch>
              <a:fillRect/>
            </a:stretch>
          </p:blipFill>
          <p:spPr>
            <a:xfrm>
              <a:off x="3353484" y="2666152"/>
              <a:ext cx="5677392" cy="381033"/>
            </a:xfrm>
            <a:prstGeom prst="rect">
              <a:avLst/>
            </a:prstGeom>
          </p:spPr>
        </p:pic>
      </p:grpSp>
      <p:sp>
        <p:nvSpPr>
          <p:cNvPr id="6" name="Rectangle 5">
            <a:extLst>
              <a:ext uri="{FF2B5EF4-FFF2-40B4-BE49-F238E27FC236}">
                <a16:creationId xmlns:a16="http://schemas.microsoft.com/office/drawing/2014/main" id="{9C00FB21-F6EB-B955-B82B-75E20B6F176F}"/>
              </a:ext>
            </a:extLst>
          </p:cNvPr>
          <p:cNvSpPr/>
          <p:nvPr/>
        </p:nvSpPr>
        <p:spPr>
          <a:xfrm>
            <a:off x="191344" y="6183020"/>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animal1=@</a:t>
            </a:r>
            <a:endParaRPr lang="en-CA" sz="2400" b="1" dirty="0">
              <a:solidFill>
                <a:schemeClr val="tx1"/>
              </a:solidFill>
            </a:endParaRPr>
          </a:p>
        </p:txBody>
      </p:sp>
      <p:sp>
        <p:nvSpPr>
          <p:cNvPr id="8" name="Rectangle 7">
            <a:extLst>
              <a:ext uri="{FF2B5EF4-FFF2-40B4-BE49-F238E27FC236}">
                <a16:creationId xmlns:a16="http://schemas.microsoft.com/office/drawing/2014/main" id="{EFCFBCCD-8E96-0EE8-B702-6701A5814791}"/>
              </a:ext>
            </a:extLst>
          </p:cNvPr>
          <p:cNvSpPr/>
          <p:nvPr/>
        </p:nvSpPr>
        <p:spPr>
          <a:xfrm>
            <a:off x="202811" y="5612538"/>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c1=@</a:t>
            </a:r>
            <a:endParaRPr lang="en-CA" sz="2400" b="1" dirty="0">
              <a:solidFill>
                <a:schemeClr val="tx1"/>
              </a:solidFill>
            </a:endParaRPr>
          </a:p>
        </p:txBody>
      </p:sp>
      <p:sp>
        <p:nvSpPr>
          <p:cNvPr id="9" name="Rectangle 8">
            <a:extLst>
              <a:ext uri="{FF2B5EF4-FFF2-40B4-BE49-F238E27FC236}">
                <a16:creationId xmlns:a16="http://schemas.microsoft.com/office/drawing/2014/main" id="{C89885E5-BCBC-8412-F6DB-73AAF9B25F27}"/>
              </a:ext>
            </a:extLst>
          </p:cNvPr>
          <p:cNvSpPr/>
          <p:nvPr/>
        </p:nvSpPr>
        <p:spPr>
          <a:xfrm>
            <a:off x="191344" y="5042055"/>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000" b="1" dirty="0">
                <a:solidFill>
                  <a:schemeClr val="tx1"/>
                </a:solidFill>
              </a:rPr>
              <a:t>cages=@</a:t>
            </a:r>
            <a:endParaRPr lang="en-CA" sz="2000" b="1" dirty="0">
              <a:solidFill>
                <a:schemeClr val="tx1"/>
              </a:solidFill>
            </a:endParaRPr>
          </a:p>
        </p:txBody>
      </p:sp>
      <p:pic>
        <p:nvPicPr>
          <p:cNvPr id="12" name="Picture 11">
            <a:extLst>
              <a:ext uri="{FF2B5EF4-FFF2-40B4-BE49-F238E27FC236}">
                <a16:creationId xmlns:a16="http://schemas.microsoft.com/office/drawing/2014/main" id="{B2829D5F-E821-B6C3-90C4-7C14B3EDC243}"/>
              </a:ext>
            </a:extLst>
          </p:cNvPr>
          <p:cNvPicPr>
            <a:picLocks noChangeAspect="1"/>
          </p:cNvPicPr>
          <p:nvPr/>
        </p:nvPicPr>
        <p:blipFill>
          <a:blip r:embed="rId5"/>
          <a:stretch>
            <a:fillRect/>
          </a:stretch>
        </p:blipFill>
        <p:spPr>
          <a:xfrm>
            <a:off x="4020500" y="681268"/>
            <a:ext cx="6847255" cy="418975"/>
          </a:xfrm>
          <a:prstGeom prst="rect">
            <a:avLst/>
          </a:prstGeom>
        </p:spPr>
      </p:pic>
    </p:spTree>
    <p:extLst>
      <p:ext uri="{BB962C8B-B14F-4D97-AF65-F5344CB8AC3E}">
        <p14:creationId xmlns:p14="http://schemas.microsoft.com/office/powerpoint/2010/main" val="227259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anim calcmode="lin" valueType="num">
                                      <p:cBhvr>
                                        <p:cTn id="15" dur="1000" fill="hold"/>
                                        <p:tgtEl>
                                          <p:spTgt spid="41"/>
                                        </p:tgtEl>
                                        <p:attrNameLst>
                                          <p:attrName>ppt_x</p:attrName>
                                        </p:attrNameLst>
                                      </p:cBhvr>
                                      <p:tavLst>
                                        <p:tav tm="0">
                                          <p:val>
                                            <p:strVal val="#ppt_x"/>
                                          </p:val>
                                        </p:tav>
                                        <p:tav tm="100000">
                                          <p:val>
                                            <p:strVal val="#ppt_x"/>
                                          </p:val>
                                        </p:tav>
                                      </p:tavLst>
                                    </p:anim>
                                    <p:anim calcmode="lin" valueType="num">
                                      <p:cBhvr>
                                        <p:cTn id="1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1000"/>
                                        <p:tgtEl>
                                          <p:spTgt spid="38"/>
                                        </p:tgtEl>
                                      </p:cBhvr>
                                    </p:animEffect>
                                    <p:anim calcmode="lin" valueType="num">
                                      <p:cBhvr>
                                        <p:cTn id="34" dur="1000" fill="hold"/>
                                        <p:tgtEl>
                                          <p:spTgt spid="38"/>
                                        </p:tgtEl>
                                        <p:attrNameLst>
                                          <p:attrName>ppt_x</p:attrName>
                                        </p:attrNameLst>
                                      </p:cBhvr>
                                      <p:tavLst>
                                        <p:tav tm="0">
                                          <p:val>
                                            <p:strVal val="#ppt_x"/>
                                          </p:val>
                                        </p:tav>
                                        <p:tav tm="100000">
                                          <p:val>
                                            <p:strVal val="#ppt_x"/>
                                          </p:val>
                                        </p:tav>
                                      </p:tavLst>
                                    </p:anim>
                                    <p:anim calcmode="lin" valueType="num">
                                      <p:cBhvr>
                                        <p:cTn id="3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43339" y="4197085"/>
            <a:ext cx="2400267" cy="250416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2" name="Rectangle 21"/>
          <p:cNvSpPr/>
          <p:nvPr/>
        </p:nvSpPr>
        <p:spPr>
          <a:xfrm>
            <a:off x="191344" y="5042055"/>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zoo=@</a:t>
            </a:r>
            <a:endParaRPr lang="en-CA" sz="2400" b="1" dirty="0">
              <a:solidFill>
                <a:schemeClr val="tx1"/>
              </a:solidFill>
            </a:endParaRPr>
          </a:p>
        </p:txBody>
      </p:sp>
      <p:cxnSp>
        <p:nvCxnSpPr>
          <p:cNvPr id="25" name="Straight Arrow Connector 24"/>
          <p:cNvCxnSpPr/>
          <p:nvPr/>
        </p:nvCxnSpPr>
        <p:spPr>
          <a:xfrm flipV="1">
            <a:off x="1727800" y="2802601"/>
            <a:ext cx="1295859" cy="2433115"/>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3071753" y="1255160"/>
          <a:ext cx="948747" cy="3048000"/>
        </p:xfrm>
        <a:graphic>
          <a:graphicData uri="http://schemas.openxmlformats.org/drawingml/2006/table">
            <a:tbl>
              <a:tblPr firstRow="1" bandRow="1">
                <a:tableStyleId>{0505E3EF-67EA-436B-97B2-0124C06EBD24}</a:tableStyleId>
              </a:tblPr>
              <a:tblGrid>
                <a:gridCol w="948747">
                  <a:extLst>
                    <a:ext uri="{9D8B030D-6E8A-4147-A177-3AD203B41FA5}">
                      <a16:colId xmlns:a16="http://schemas.microsoft.com/office/drawing/2014/main" val="20000"/>
                    </a:ext>
                  </a:extLst>
                </a:gridCol>
              </a:tblGrid>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0"/>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1"/>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2"/>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3"/>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4"/>
                  </a:ext>
                </a:extLst>
              </a:tr>
            </a:tbl>
          </a:graphicData>
        </a:graphic>
      </p:graphicFrame>
      <p:sp>
        <p:nvSpPr>
          <p:cNvPr id="41" name="Rectangle 40"/>
          <p:cNvSpPr/>
          <p:nvPr/>
        </p:nvSpPr>
        <p:spPr>
          <a:xfrm>
            <a:off x="6768075" y="3538608"/>
            <a:ext cx="2968997" cy="658477"/>
          </a:xfrm>
          <a:prstGeom prst="rect">
            <a:avLst/>
          </a:prstGeom>
          <a:gradFill flip="none" rotWithShape="1">
            <a:gsLst>
              <a:gs pos="0">
                <a:srgbClr val="0033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null</a:t>
            </a:r>
            <a:endParaRPr lang="en-CA" sz="2400" b="1" dirty="0">
              <a:effectLst>
                <a:outerShdw blurRad="38100" dist="38100" dir="2700000" algn="tl">
                  <a:srgbClr val="000000">
                    <a:alpha val="43137"/>
                  </a:srgbClr>
                </a:outerShdw>
              </a:effectLst>
            </a:endParaRPr>
          </a:p>
        </p:txBody>
      </p:sp>
      <p:grpSp>
        <p:nvGrpSpPr>
          <p:cNvPr id="8" name="Group 7"/>
          <p:cNvGrpSpPr/>
          <p:nvPr/>
        </p:nvGrpSpPr>
        <p:grpSpPr>
          <a:xfrm>
            <a:off x="5096655" y="613831"/>
            <a:ext cx="1517716" cy="1632279"/>
            <a:chOff x="3822491" y="460373"/>
            <a:chExt cx="1138287" cy="1224209"/>
          </a:xfrm>
        </p:grpSpPr>
        <p:pic>
          <p:nvPicPr>
            <p:cNvPr id="29" name="Picture 2" descr="http://www.clker.com/cliparts/7/1/7/0/121617975042432093jcartier_cage.sv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1791" y="460373"/>
              <a:ext cx="919689" cy="122420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822491" y="1004075"/>
              <a:ext cx="1138287" cy="28803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67" dirty="0"/>
                <a:t>animal = null</a:t>
              </a:r>
              <a:endParaRPr lang="en-CA" sz="1467" dirty="0"/>
            </a:p>
          </p:txBody>
        </p:sp>
      </p:grpSp>
      <p:sp>
        <p:nvSpPr>
          <p:cNvPr id="40" name="Rectangle 39"/>
          <p:cNvSpPr/>
          <p:nvPr/>
        </p:nvSpPr>
        <p:spPr>
          <a:xfrm>
            <a:off x="6192011" y="5554832"/>
            <a:ext cx="3440437" cy="658477"/>
          </a:xfrm>
          <a:prstGeom prst="rect">
            <a:avLst/>
          </a:prstGeom>
          <a:gradFill flip="none" rotWithShape="1">
            <a:gsLst>
              <a:gs pos="0">
                <a:srgbClr val="FF00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rPr>
              <a:t>null Pointer Exception</a:t>
            </a:r>
            <a:endParaRPr lang="en-CA" sz="2400" b="1" dirty="0">
              <a:solidFill>
                <a:srgbClr val="FFFF00"/>
              </a:solidFill>
              <a:effectLst>
                <a:outerShdw blurRad="38100" dist="38100" dir="2700000" algn="tl">
                  <a:srgbClr val="000000">
                    <a:alpha val="43137"/>
                  </a:srgbClr>
                </a:outerShdw>
              </a:effectLst>
            </a:endParaRPr>
          </a:p>
        </p:txBody>
      </p:sp>
      <p:graphicFrame>
        <p:nvGraphicFramePr>
          <p:cNvPr id="49" name="Table 48"/>
          <p:cNvGraphicFramePr>
            <a:graphicFrameLocks noGrp="1"/>
          </p:cNvGraphicFramePr>
          <p:nvPr/>
        </p:nvGraphicFramePr>
        <p:xfrm>
          <a:off x="3067372" y="1250805"/>
          <a:ext cx="948747" cy="3048000"/>
        </p:xfrm>
        <a:graphic>
          <a:graphicData uri="http://schemas.openxmlformats.org/drawingml/2006/table">
            <a:tbl>
              <a:tblPr firstRow="1" bandRow="1">
                <a:tableStyleId>{0505E3EF-67EA-436B-97B2-0124C06EBD24}</a:tableStyleId>
              </a:tblPr>
              <a:tblGrid>
                <a:gridCol w="948747">
                  <a:extLst>
                    <a:ext uri="{9D8B030D-6E8A-4147-A177-3AD203B41FA5}">
                      <a16:colId xmlns:a16="http://schemas.microsoft.com/office/drawing/2014/main" val="20000"/>
                    </a:ext>
                  </a:extLst>
                </a:gridCol>
              </a:tblGrid>
              <a:tr h="609600">
                <a:tc>
                  <a:txBody>
                    <a:bodyPr/>
                    <a:lstStyle/>
                    <a:p>
                      <a:pPr algn="ctr"/>
                      <a:r>
                        <a:rPr lang="en-US" sz="3200" b="1" dirty="0"/>
                        <a:t>@</a:t>
                      </a:r>
                      <a:endParaRPr lang="en-CA" sz="3200" b="1" dirty="0"/>
                    </a:p>
                  </a:txBody>
                  <a:tcPr marL="121920" marR="121920" marT="60960" marB="60960"/>
                </a:tc>
                <a:extLst>
                  <a:ext uri="{0D108BD9-81ED-4DB2-BD59-A6C34878D82A}">
                    <a16:rowId xmlns:a16="http://schemas.microsoft.com/office/drawing/2014/main" val="10000"/>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1"/>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2"/>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3"/>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4"/>
                  </a:ext>
                </a:extLst>
              </a:tr>
            </a:tbl>
          </a:graphicData>
        </a:graphic>
      </p:graphicFrame>
      <p:cxnSp>
        <p:nvCxnSpPr>
          <p:cNvPr id="34" name="Straight Arrow Connector 33"/>
          <p:cNvCxnSpPr/>
          <p:nvPr/>
        </p:nvCxnSpPr>
        <p:spPr>
          <a:xfrm flipV="1">
            <a:off x="3791744" y="968440"/>
            <a:ext cx="1492475" cy="540347"/>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541746" y="4424091"/>
            <a:ext cx="1839605" cy="461666"/>
          </a:xfrm>
          <a:prstGeom prst="rect">
            <a:avLst/>
          </a:prstGeom>
          <a:noFill/>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What prints?</a:t>
            </a:r>
            <a:endParaRPr lang="en-CA" sz="2400" b="1" dirty="0">
              <a:solidFill>
                <a:srgbClr val="FFFF00"/>
              </a:solidFill>
              <a:effectLst>
                <a:outerShdw blurRad="38100" dist="38100" dir="2700000" algn="tl">
                  <a:srgbClr val="000000">
                    <a:alpha val="43137"/>
                  </a:srgbClr>
                </a:outerShdw>
              </a:effectLst>
            </a:endParaRPr>
          </a:p>
        </p:txBody>
      </p:sp>
      <p:sp>
        <p:nvSpPr>
          <p:cNvPr id="43" name="TextBox 42"/>
          <p:cNvSpPr txBox="1"/>
          <p:nvPr/>
        </p:nvSpPr>
        <p:spPr>
          <a:xfrm>
            <a:off x="5096655" y="2407280"/>
            <a:ext cx="1839607" cy="461665"/>
          </a:xfrm>
          <a:prstGeom prst="rect">
            <a:avLst/>
          </a:prstGeom>
          <a:noFill/>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What prints?</a:t>
            </a:r>
            <a:endParaRPr lang="en-CA" sz="2400" b="1" dirty="0">
              <a:solidFill>
                <a:srgbClr val="FFFF00"/>
              </a:solidFill>
              <a:effectLst>
                <a:outerShdw blurRad="38100" dist="38100" dir="2700000" algn="tl">
                  <a:srgbClr val="000000">
                    <a:alpha val="43137"/>
                  </a:srgbClr>
                </a:outerShdw>
              </a:effectLst>
            </a:endParaRPr>
          </a:p>
        </p:txBody>
      </p:sp>
      <p:sp>
        <p:nvSpPr>
          <p:cNvPr id="26" name="TextBox 25"/>
          <p:cNvSpPr txBox="1"/>
          <p:nvPr/>
        </p:nvSpPr>
        <p:spPr>
          <a:xfrm>
            <a:off x="6636188" y="531092"/>
            <a:ext cx="1839607" cy="461665"/>
          </a:xfrm>
          <a:prstGeom prst="rect">
            <a:avLst/>
          </a:prstGeom>
          <a:noFill/>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What prints?</a:t>
            </a:r>
            <a:endParaRPr lang="en-CA" sz="2400" b="1" dirty="0">
              <a:solidFill>
                <a:srgbClr val="FFFF00"/>
              </a:solidFill>
              <a:effectLst>
                <a:outerShdw blurRad="38100" dist="38100" dir="2700000" algn="tl">
                  <a:srgbClr val="000000">
                    <a:alpha val="43137"/>
                  </a:srgbClr>
                </a:outerShdw>
              </a:effectLst>
            </a:endParaRPr>
          </a:p>
        </p:txBody>
      </p:sp>
      <p:sp>
        <p:nvSpPr>
          <p:cNvPr id="27" name="Rectangle 26"/>
          <p:cNvSpPr/>
          <p:nvPr/>
        </p:nvSpPr>
        <p:spPr>
          <a:xfrm>
            <a:off x="7581632" y="1525307"/>
            <a:ext cx="4128488" cy="658477"/>
          </a:xfrm>
          <a:prstGeom prst="rect">
            <a:avLst/>
          </a:prstGeom>
          <a:gradFill flip="none" rotWithShape="1">
            <a:gsLst>
              <a:gs pos="0">
                <a:srgbClr val="0033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@address of Cage Object</a:t>
            </a:r>
            <a:endParaRPr lang="en-CA" sz="2400" b="1"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F39640A7-99B4-AB6B-FB90-4CDE89478AFE}"/>
              </a:ext>
            </a:extLst>
          </p:cNvPr>
          <p:cNvPicPr>
            <a:picLocks noChangeAspect="1"/>
          </p:cNvPicPr>
          <p:nvPr/>
        </p:nvPicPr>
        <p:blipFill>
          <a:blip r:embed="rId3"/>
          <a:stretch>
            <a:fillRect/>
          </a:stretch>
        </p:blipFill>
        <p:spPr>
          <a:xfrm>
            <a:off x="575418" y="335854"/>
            <a:ext cx="3189361" cy="540346"/>
          </a:xfrm>
          <a:prstGeom prst="rect">
            <a:avLst/>
          </a:prstGeom>
        </p:spPr>
      </p:pic>
      <p:pic>
        <p:nvPicPr>
          <p:cNvPr id="12" name="Picture 11">
            <a:extLst>
              <a:ext uri="{FF2B5EF4-FFF2-40B4-BE49-F238E27FC236}">
                <a16:creationId xmlns:a16="http://schemas.microsoft.com/office/drawing/2014/main" id="{A9EFA17D-B13A-66DD-51D8-DD653535B497}"/>
              </a:ext>
            </a:extLst>
          </p:cNvPr>
          <p:cNvPicPr>
            <a:picLocks noChangeAspect="1"/>
          </p:cNvPicPr>
          <p:nvPr/>
        </p:nvPicPr>
        <p:blipFill rotWithShape="1">
          <a:blip r:embed="rId4"/>
          <a:srcRect t="10791"/>
          <a:stretch/>
        </p:blipFill>
        <p:spPr>
          <a:xfrm>
            <a:off x="6873162" y="933307"/>
            <a:ext cx="3540361" cy="405460"/>
          </a:xfrm>
          <a:prstGeom prst="rect">
            <a:avLst/>
          </a:prstGeom>
        </p:spPr>
      </p:pic>
      <p:pic>
        <p:nvPicPr>
          <p:cNvPr id="14" name="Picture 13">
            <a:extLst>
              <a:ext uri="{FF2B5EF4-FFF2-40B4-BE49-F238E27FC236}">
                <a16:creationId xmlns:a16="http://schemas.microsoft.com/office/drawing/2014/main" id="{37950CA6-AB6F-590D-C24F-A83857F412D2}"/>
              </a:ext>
            </a:extLst>
          </p:cNvPr>
          <p:cNvPicPr>
            <a:picLocks noChangeAspect="1"/>
          </p:cNvPicPr>
          <p:nvPr/>
        </p:nvPicPr>
        <p:blipFill>
          <a:blip r:embed="rId5"/>
          <a:stretch>
            <a:fillRect/>
          </a:stretch>
        </p:blipFill>
        <p:spPr>
          <a:xfrm>
            <a:off x="4883881" y="2817142"/>
            <a:ext cx="5295536" cy="405459"/>
          </a:xfrm>
          <a:prstGeom prst="rect">
            <a:avLst/>
          </a:prstGeom>
        </p:spPr>
      </p:pic>
      <p:pic>
        <p:nvPicPr>
          <p:cNvPr id="16" name="Picture 15">
            <a:extLst>
              <a:ext uri="{FF2B5EF4-FFF2-40B4-BE49-F238E27FC236}">
                <a16:creationId xmlns:a16="http://schemas.microsoft.com/office/drawing/2014/main" id="{B61F20C8-4B28-FDED-F4EF-437C50B74DB8}"/>
              </a:ext>
            </a:extLst>
          </p:cNvPr>
          <p:cNvPicPr>
            <a:picLocks noChangeAspect="1"/>
          </p:cNvPicPr>
          <p:nvPr/>
        </p:nvPicPr>
        <p:blipFill>
          <a:blip r:embed="rId6"/>
          <a:stretch>
            <a:fillRect/>
          </a:stretch>
        </p:blipFill>
        <p:spPr>
          <a:xfrm>
            <a:off x="3764779" y="4932164"/>
            <a:ext cx="6782461" cy="417382"/>
          </a:xfrm>
          <a:prstGeom prst="rect">
            <a:avLst/>
          </a:prstGeom>
        </p:spPr>
      </p:pic>
    </p:spTree>
    <p:extLst>
      <p:ext uri="{BB962C8B-B14F-4D97-AF65-F5344CB8AC3E}">
        <p14:creationId xmlns:p14="http://schemas.microsoft.com/office/powerpoint/2010/main" val="36747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1000"/>
                                        <p:tgtEl>
                                          <p:spTgt spid="41"/>
                                        </p:tgtEl>
                                      </p:cBhvr>
                                    </p:animEffect>
                                    <p:anim calcmode="lin" valueType="num">
                                      <p:cBhvr>
                                        <p:cTn id="29" dur="1000" fill="hold"/>
                                        <p:tgtEl>
                                          <p:spTgt spid="41"/>
                                        </p:tgtEl>
                                        <p:attrNameLst>
                                          <p:attrName>ppt_x</p:attrName>
                                        </p:attrNameLst>
                                      </p:cBhvr>
                                      <p:tavLst>
                                        <p:tav tm="0">
                                          <p:val>
                                            <p:strVal val="#ppt_x"/>
                                          </p:val>
                                        </p:tav>
                                        <p:tav tm="100000">
                                          <p:val>
                                            <p:strVal val="#ppt_x"/>
                                          </p:val>
                                        </p:tav>
                                      </p:tavLst>
                                    </p:anim>
                                    <p:anim calcmode="lin" valueType="num">
                                      <p:cBhvr>
                                        <p:cTn id="3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43339" y="4197085"/>
            <a:ext cx="2400267" cy="2504163"/>
          </a:xfrm>
          <a:prstGeom prst="rect">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2" name="Rectangle 21"/>
          <p:cNvSpPr/>
          <p:nvPr/>
        </p:nvSpPr>
        <p:spPr>
          <a:xfrm>
            <a:off x="191344" y="5042055"/>
            <a:ext cx="2304256" cy="480053"/>
          </a:xfrm>
          <a:prstGeom prst="rect">
            <a:avLst/>
          </a:prstGeom>
          <a:solidFill>
            <a:schemeClr val="tx1">
              <a:lumMod val="65000"/>
              <a:lumOff val="35000"/>
            </a:schemeClr>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a:solidFill>
                  <a:schemeClr val="tx1"/>
                </a:solidFill>
              </a:rPr>
              <a:t>zoo=@</a:t>
            </a:r>
            <a:endParaRPr lang="en-CA" sz="2400" b="1" dirty="0">
              <a:solidFill>
                <a:schemeClr val="tx1"/>
              </a:solidFill>
            </a:endParaRPr>
          </a:p>
        </p:txBody>
      </p:sp>
      <p:cxnSp>
        <p:nvCxnSpPr>
          <p:cNvPr id="25" name="Straight Arrow Connector 24"/>
          <p:cNvCxnSpPr/>
          <p:nvPr/>
        </p:nvCxnSpPr>
        <p:spPr>
          <a:xfrm flipV="1">
            <a:off x="1727800" y="2802601"/>
            <a:ext cx="1295859" cy="2433115"/>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3071753" y="1255160"/>
          <a:ext cx="948747" cy="3048000"/>
        </p:xfrm>
        <a:graphic>
          <a:graphicData uri="http://schemas.openxmlformats.org/drawingml/2006/table">
            <a:tbl>
              <a:tblPr firstRow="1" bandRow="1">
                <a:tableStyleId>{0505E3EF-67EA-436B-97B2-0124C06EBD24}</a:tableStyleId>
              </a:tblPr>
              <a:tblGrid>
                <a:gridCol w="948747">
                  <a:extLst>
                    <a:ext uri="{9D8B030D-6E8A-4147-A177-3AD203B41FA5}">
                      <a16:colId xmlns:a16="http://schemas.microsoft.com/office/drawing/2014/main" val="20000"/>
                    </a:ext>
                  </a:extLst>
                </a:gridCol>
              </a:tblGrid>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0"/>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1"/>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2"/>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3"/>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4"/>
                  </a:ext>
                </a:extLst>
              </a:tr>
            </a:tbl>
          </a:graphicData>
        </a:graphic>
      </p:graphicFrame>
      <p:grpSp>
        <p:nvGrpSpPr>
          <p:cNvPr id="8" name="Group 7"/>
          <p:cNvGrpSpPr/>
          <p:nvPr/>
        </p:nvGrpSpPr>
        <p:grpSpPr>
          <a:xfrm>
            <a:off x="5096655" y="613831"/>
            <a:ext cx="1517716" cy="1632279"/>
            <a:chOff x="3822491" y="460373"/>
            <a:chExt cx="1138287" cy="1224209"/>
          </a:xfrm>
        </p:grpSpPr>
        <p:pic>
          <p:nvPicPr>
            <p:cNvPr id="29" name="Picture 2" descr="http://www.clker.com/cliparts/7/1/7/0/121617975042432093jcartier_cage.sv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1791" y="460373"/>
              <a:ext cx="919689" cy="122420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822491" y="1004075"/>
              <a:ext cx="1138287" cy="28803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67" dirty="0"/>
                <a:t>animal = null</a:t>
              </a:r>
              <a:endParaRPr lang="en-CA" sz="1467" dirty="0"/>
            </a:p>
          </p:txBody>
        </p:sp>
      </p:grpSp>
      <p:sp>
        <p:nvSpPr>
          <p:cNvPr id="40" name="Rectangle 39"/>
          <p:cNvSpPr/>
          <p:nvPr/>
        </p:nvSpPr>
        <p:spPr>
          <a:xfrm>
            <a:off x="6986714" y="5282082"/>
            <a:ext cx="3440437" cy="658477"/>
          </a:xfrm>
          <a:prstGeom prst="rect">
            <a:avLst/>
          </a:prstGeom>
          <a:gradFill flip="none" rotWithShape="1">
            <a:gsLst>
              <a:gs pos="0">
                <a:srgbClr val="003300"/>
              </a:gs>
              <a:gs pos="80000">
                <a:schemeClr val="dk1">
                  <a:shade val="93000"/>
                  <a:satMod val="130000"/>
                </a:schemeClr>
              </a:gs>
              <a:gs pos="100000">
                <a:schemeClr val="dk1">
                  <a:shade val="94000"/>
                  <a:satMod val="135000"/>
                </a:schemeClr>
              </a:gs>
            </a:gsLst>
            <a:path path="circle">
              <a:fillToRect l="50000" t="50000" r="50000" b="50000"/>
            </a:path>
            <a:tileRect/>
          </a:gra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effectLst>
                  <a:outerShdw blurRad="38100" dist="38100" dir="2700000" algn="tl">
                    <a:srgbClr val="000000">
                      <a:alpha val="43137"/>
                    </a:srgbClr>
                  </a:outerShdw>
                </a:effectLst>
              </a:rPr>
              <a:t>Elephant</a:t>
            </a:r>
            <a:endParaRPr lang="en-CA" sz="2400" b="1" dirty="0">
              <a:solidFill>
                <a:srgbClr val="FFFF00"/>
              </a:solidFill>
              <a:effectLst>
                <a:outerShdw blurRad="38100" dist="38100" dir="2700000" algn="tl">
                  <a:srgbClr val="000000">
                    <a:alpha val="43137"/>
                  </a:srgbClr>
                </a:outerShdw>
              </a:effectLst>
            </a:endParaRPr>
          </a:p>
        </p:txBody>
      </p:sp>
      <p:graphicFrame>
        <p:nvGraphicFramePr>
          <p:cNvPr id="49" name="Table 48"/>
          <p:cNvGraphicFramePr>
            <a:graphicFrameLocks noGrp="1"/>
          </p:cNvGraphicFramePr>
          <p:nvPr/>
        </p:nvGraphicFramePr>
        <p:xfrm>
          <a:off x="3067372" y="1250805"/>
          <a:ext cx="948747" cy="3048000"/>
        </p:xfrm>
        <a:graphic>
          <a:graphicData uri="http://schemas.openxmlformats.org/drawingml/2006/table">
            <a:tbl>
              <a:tblPr firstRow="1" bandRow="1">
                <a:tableStyleId>{0505E3EF-67EA-436B-97B2-0124C06EBD24}</a:tableStyleId>
              </a:tblPr>
              <a:tblGrid>
                <a:gridCol w="948747">
                  <a:extLst>
                    <a:ext uri="{9D8B030D-6E8A-4147-A177-3AD203B41FA5}">
                      <a16:colId xmlns:a16="http://schemas.microsoft.com/office/drawing/2014/main" val="20000"/>
                    </a:ext>
                  </a:extLst>
                </a:gridCol>
              </a:tblGrid>
              <a:tr h="609600">
                <a:tc>
                  <a:txBody>
                    <a:bodyPr/>
                    <a:lstStyle/>
                    <a:p>
                      <a:pPr algn="ctr"/>
                      <a:r>
                        <a:rPr lang="en-US" sz="3200" b="1" dirty="0"/>
                        <a:t>@</a:t>
                      </a:r>
                      <a:endParaRPr lang="en-CA" sz="3200" b="1" dirty="0"/>
                    </a:p>
                  </a:txBody>
                  <a:tcPr marL="121920" marR="121920" marT="60960" marB="60960"/>
                </a:tc>
                <a:extLst>
                  <a:ext uri="{0D108BD9-81ED-4DB2-BD59-A6C34878D82A}">
                    <a16:rowId xmlns:a16="http://schemas.microsoft.com/office/drawing/2014/main" val="10000"/>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1"/>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2"/>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3"/>
                  </a:ext>
                </a:extLst>
              </a:tr>
              <a:tr h="609600">
                <a:tc>
                  <a:txBody>
                    <a:bodyPr/>
                    <a:lstStyle/>
                    <a:p>
                      <a:pPr algn="ctr"/>
                      <a:r>
                        <a:rPr lang="en-US" sz="3200" b="1" dirty="0"/>
                        <a:t>null</a:t>
                      </a:r>
                      <a:endParaRPr lang="en-CA" sz="3200" b="1" dirty="0"/>
                    </a:p>
                  </a:txBody>
                  <a:tcPr marL="121920" marR="121920" marT="60960" marB="60960"/>
                </a:tc>
                <a:extLst>
                  <a:ext uri="{0D108BD9-81ED-4DB2-BD59-A6C34878D82A}">
                    <a16:rowId xmlns:a16="http://schemas.microsoft.com/office/drawing/2014/main" val="10004"/>
                  </a:ext>
                </a:extLst>
              </a:tr>
            </a:tbl>
          </a:graphicData>
        </a:graphic>
      </p:graphicFrame>
      <p:cxnSp>
        <p:nvCxnSpPr>
          <p:cNvPr id="34" name="Straight Arrow Connector 33"/>
          <p:cNvCxnSpPr/>
          <p:nvPr/>
        </p:nvCxnSpPr>
        <p:spPr>
          <a:xfrm flipV="1">
            <a:off x="3791744" y="968440"/>
            <a:ext cx="1492475" cy="540347"/>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836259" y="946157"/>
            <a:ext cx="1152128" cy="972483"/>
            <a:chOff x="5877194" y="709618"/>
            <a:chExt cx="864096" cy="729362"/>
          </a:xfrm>
        </p:grpSpPr>
        <p:grpSp>
          <p:nvGrpSpPr>
            <p:cNvPr id="35" name="Group 34"/>
            <p:cNvGrpSpPr/>
            <p:nvPr/>
          </p:nvGrpSpPr>
          <p:grpSpPr>
            <a:xfrm>
              <a:off x="5877194" y="709618"/>
              <a:ext cx="864096" cy="725717"/>
              <a:chOff x="6588224" y="3435846"/>
              <a:chExt cx="936104" cy="792088"/>
            </a:xfrm>
          </p:grpSpPr>
          <p:sp>
            <p:nvSpPr>
              <p:cNvPr id="36" name="Rectangle 35"/>
              <p:cNvSpPr/>
              <p:nvPr/>
            </p:nvSpPr>
            <p:spPr>
              <a:xfrm>
                <a:off x="6588224" y="3435846"/>
                <a:ext cx="936104" cy="21602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133" b="1" dirty="0">
                    <a:solidFill>
                      <a:schemeClr val="tx1"/>
                    </a:solidFill>
                    <a:effectLst>
                      <a:outerShdw blurRad="38100" dist="38100" dir="2700000" algn="tl">
                        <a:srgbClr val="000000">
                          <a:alpha val="43137"/>
                        </a:srgbClr>
                      </a:outerShdw>
                    </a:effectLst>
                  </a:rPr>
                  <a:t>Animal</a:t>
                </a:r>
                <a:endParaRPr lang="en-CA" sz="2133" b="1" dirty="0">
                  <a:solidFill>
                    <a:schemeClr val="tx1"/>
                  </a:solidFill>
                  <a:effectLst>
                    <a:outerShdw blurRad="38100" dist="38100" dir="2700000" algn="tl">
                      <a:srgbClr val="000000">
                        <a:alpha val="43137"/>
                      </a:srgbClr>
                    </a:outerShdw>
                  </a:effectLst>
                </a:endParaRPr>
              </a:p>
            </p:txBody>
          </p:sp>
          <p:sp>
            <p:nvSpPr>
              <p:cNvPr id="38" name="Rectangle 37"/>
              <p:cNvSpPr/>
              <p:nvPr/>
            </p:nvSpPr>
            <p:spPr>
              <a:xfrm>
                <a:off x="6588224" y="3651870"/>
                <a:ext cx="936104" cy="57606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sz="2133"/>
              </a:p>
            </p:txBody>
          </p:sp>
        </p:grpSp>
        <p:pic>
          <p:nvPicPr>
            <p:cNvPr id="45" name="Picture 44"/>
            <p:cNvPicPr>
              <a:picLocks noChangeAspect="1"/>
            </p:cNvPicPr>
            <p:nvPr/>
          </p:nvPicPr>
          <p:blipFill rotWithShape="1">
            <a:blip r:embed="rId3"/>
            <a:srcRect l="29116" t="36342" r="32229" b="39039"/>
            <a:stretch/>
          </p:blipFill>
          <p:spPr>
            <a:xfrm>
              <a:off x="5967068" y="952505"/>
              <a:ext cx="625468" cy="486475"/>
            </a:xfrm>
            <a:prstGeom prst="rect">
              <a:avLst/>
            </a:prstGeom>
          </p:spPr>
        </p:pic>
      </p:grpSp>
      <p:sp>
        <p:nvSpPr>
          <p:cNvPr id="46" name="Rectangle 45"/>
          <p:cNvSpPr/>
          <p:nvPr/>
        </p:nvSpPr>
        <p:spPr>
          <a:xfrm>
            <a:off x="5092274" y="1335367"/>
            <a:ext cx="1517716" cy="384043"/>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67" dirty="0"/>
              <a:t>animal = @</a:t>
            </a:r>
            <a:endParaRPr lang="en-CA" sz="1467" dirty="0"/>
          </a:p>
        </p:txBody>
      </p:sp>
      <p:cxnSp>
        <p:nvCxnSpPr>
          <p:cNvPr id="50" name="Straight Arrow Connector 49"/>
          <p:cNvCxnSpPr/>
          <p:nvPr/>
        </p:nvCxnSpPr>
        <p:spPr>
          <a:xfrm flipV="1">
            <a:off x="6283868" y="1025128"/>
            <a:ext cx="1492475" cy="540347"/>
          </a:xfrm>
          <a:prstGeom prst="straightConnector1">
            <a:avLst/>
          </a:prstGeom>
          <a:ln w="28575">
            <a:solidFill>
              <a:srgbClr val="00FF00"/>
            </a:solidFill>
            <a:tailEnd type="triangle"/>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80F1635-2ED8-701E-9316-B6738B757150}"/>
              </a:ext>
            </a:extLst>
          </p:cNvPr>
          <p:cNvPicPr>
            <a:picLocks noChangeAspect="1"/>
          </p:cNvPicPr>
          <p:nvPr/>
        </p:nvPicPr>
        <p:blipFill>
          <a:blip r:embed="rId4"/>
          <a:stretch>
            <a:fillRect/>
          </a:stretch>
        </p:blipFill>
        <p:spPr>
          <a:xfrm>
            <a:off x="317799" y="170690"/>
            <a:ext cx="6909262" cy="511357"/>
          </a:xfrm>
          <a:prstGeom prst="rect">
            <a:avLst/>
          </a:prstGeom>
        </p:spPr>
      </p:pic>
      <p:grpSp>
        <p:nvGrpSpPr>
          <p:cNvPr id="10" name="Group 9">
            <a:extLst>
              <a:ext uri="{FF2B5EF4-FFF2-40B4-BE49-F238E27FC236}">
                <a16:creationId xmlns:a16="http://schemas.microsoft.com/office/drawing/2014/main" id="{EC02CD65-5129-16C7-9975-1A631AF8B213}"/>
              </a:ext>
            </a:extLst>
          </p:cNvPr>
          <p:cNvGrpSpPr/>
          <p:nvPr/>
        </p:nvGrpSpPr>
        <p:grpSpPr>
          <a:xfrm>
            <a:off x="3692155" y="4051723"/>
            <a:ext cx="7153571" cy="820506"/>
            <a:chOff x="3692155" y="4051723"/>
            <a:chExt cx="7153571" cy="820506"/>
          </a:xfrm>
        </p:grpSpPr>
        <p:sp>
          <p:nvSpPr>
            <p:cNvPr id="39" name="TextBox 38"/>
            <p:cNvSpPr txBox="1"/>
            <p:nvPr/>
          </p:nvSpPr>
          <p:spPr>
            <a:xfrm>
              <a:off x="3692155" y="4051723"/>
              <a:ext cx="1839605" cy="461666"/>
            </a:xfrm>
            <a:prstGeom prst="rect">
              <a:avLst/>
            </a:prstGeom>
            <a:noFill/>
          </p:spPr>
          <p:txBody>
            <a:bodyPr wrap="none" rtlCol="0">
              <a:spAutoFit/>
            </a:bodyPr>
            <a:lstStyle/>
            <a:p>
              <a:r>
                <a:rPr lang="en-US" sz="2400" b="1" dirty="0">
                  <a:solidFill>
                    <a:srgbClr val="FFFF00"/>
                  </a:solidFill>
                  <a:effectLst>
                    <a:outerShdw blurRad="38100" dist="38100" dir="2700000" algn="tl">
                      <a:srgbClr val="000000">
                        <a:alpha val="43137"/>
                      </a:srgbClr>
                    </a:outerShdw>
                  </a:effectLst>
                </a:rPr>
                <a:t>What prints?</a:t>
              </a:r>
              <a:endParaRPr lang="en-CA" sz="2400" b="1" dirty="0">
                <a:solidFill>
                  <a:srgbClr val="FFFF00"/>
                </a:solidFill>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BC470C93-F435-B826-12CE-95F092F2FE56}"/>
                </a:ext>
              </a:extLst>
            </p:cNvPr>
            <p:cNvPicPr>
              <a:picLocks noChangeAspect="1"/>
            </p:cNvPicPr>
            <p:nvPr/>
          </p:nvPicPr>
          <p:blipFill>
            <a:blip r:embed="rId5"/>
            <a:stretch>
              <a:fillRect/>
            </a:stretch>
          </p:blipFill>
          <p:spPr>
            <a:xfrm>
              <a:off x="3772430" y="4479949"/>
              <a:ext cx="7073296" cy="392280"/>
            </a:xfrm>
            <a:prstGeom prst="rect">
              <a:avLst/>
            </a:prstGeom>
          </p:spPr>
        </p:pic>
      </p:grpSp>
    </p:spTree>
    <p:extLst>
      <p:ext uri="{BB962C8B-B14F-4D97-AF65-F5344CB8AC3E}">
        <p14:creationId xmlns:p14="http://schemas.microsoft.com/office/powerpoint/2010/main" val="282832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randombar(horizontal)">
                                      <p:cBhvr>
                                        <p:cTn id="22" dur="500"/>
                                        <p:tgtEl>
                                          <p:spTgt spid="46"/>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Arrays:  </a:t>
            </a:r>
          </a:p>
        </p:txBody>
      </p:sp>
      <p:pic>
        <p:nvPicPr>
          <p:cNvPr id="1026" name="Picture 2" descr="C:\Users\ITSC\AppData\Local\Temp\SNAGHTMLe80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045" y="932724"/>
            <a:ext cx="5676900" cy="9398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ITSC\AppData\Local\Temp\SNAGHTML12a1e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87" y="4206950"/>
            <a:ext cx="8661400" cy="736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430" y="1373579"/>
            <a:ext cx="2010971" cy="1569660"/>
          </a:xfrm>
          <a:prstGeom prst="rect">
            <a:avLst/>
          </a:prstGeom>
          <a:noFill/>
        </p:spPr>
        <p:txBody>
          <a:bodyPr wrap="square" rtlCol="0">
            <a:spAutoFit/>
          </a:bodyPr>
          <a:lstStyle/>
          <a:p>
            <a:r>
              <a:rPr lang="en-US" sz="2400" b="1" dirty="0">
                <a:solidFill>
                  <a:srgbClr val="FF00FF"/>
                </a:solidFill>
              </a:rPr>
              <a:t>Type of object that the array will hold addresses for</a:t>
            </a:r>
          </a:p>
        </p:txBody>
      </p:sp>
      <p:cxnSp>
        <p:nvCxnSpPr>
          <p:cNvPr id="10" name="Straight Arrow Connector 9"/>
          <p:cNvCxnSpPr/>
          <p:nvPr/>
        </p:nvCxnSpPr>
        <p:spPr>
          <a:xfrm flipV="1">
            <a:off x="1391477" y="1402625"/>
            <a:ext cx="1803784" cy="324656"/>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62032" y="1998441"/>
            <a:ext cx="2593809" cy="830997"/>
          </a:xfrm>
          <a:prstGeom prst="rect">
            <a:avLst/>
          </a:prstGeom>
          <a:noFill/>
        </p:spPr>
        <p:txBody>
          <a:bodyPr wrap="square" rtlCol="0">
            <a:spAutoFit/>
          </a:bodyPr>
          <a:lstStyle/>
          <a:p>
            <a:r>
              <a:rPr lang="en-US" sz="2400" b="1" dirty="0">
                <a:solidFill>
                  <a:srgbClr val="00FFFF"/>
                </a:solidFill>
              </a:rPr>
              <a:t>Elevator car (tells us it is an array)</a:t>
            </a:r>
          </a:p>
        </p:txBody>
      </p:sp>
      <p:cxnSp>
        <p:nvCxnSpPr>
          <p:cNvPr id="13" name="Straight Arrow Connector 12"/>
          <p:cNvCxnSpPr/>
          <p:nvPr/>
        </p:nvCxnSpPr>
        <p:spPr>
          <a:xfrm flipV="1">
            <a:off x="2831637" y="1564954"/>
            <a:ext cx="1536171" cy="623263"/>
          </a:xfrm>
          <a:prstGeom prst="straightConnector1">
            <a:avLst/>
          </a:prstGeom>
          <a:ln w="4127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12333" y="2112243"/>
            <a:ext cx="2723827" cy="830997"/>
          </a:xfrm>
          <a:prstGeom prst="rect">
            <a:avLst/>
          </a:prstGeom>
          <a:noFill/>
        </p:spPr>
        <p:txBody>
          <a:bodyPr wrap="square" rtlCol="0">
            <a:spAutoFit/>
          </a:bodyPr>
          <a:lstStyle/>
          <a:p>
            <a:r>
              <a:rPr lang="en-US" sz="2400" b="1" dirty="0">
                <a:solidFill>
                  <a:srgbClr val="FF00FF"/>
                </a:solidFill>
                <a:effectLst>
                  <a:outerShdw blurRad="38100" dist="38100" dir="2700000" algn="tl">
                    <a:srgbClr val="000000">
                      <a:alpha val="43137"/>
                    </a:srgbClr>
                  </a:outerShdw>
                </a:effectLst>
              </a:rPr>
              <a:t>Name of the warehouse (array)</a:t>
            </a:r>
          </a:p>
        </p:txBody>
      </p:sp>
      <p:cxnSp>
        <p:nvCxnSpPr>
          <p:cNvPr id="16" name="Straight Arrow Connector 15"/>
          <p:cNvCxnSpPr/>
          <p:nvPr/>
        </p:nvCxnSpPr>
        <p:spPr>
          <a:xfrm flipV="1">
            <a:off x="5039883" y="1727281"/>
            <a:ext cx="288032" cy="460936"/>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6864085" y="1727283"/>
            <a:ext cx="864096" cy="384960"/>
          </a:xfrm>
          <a:prstGeom prst="straightConnector1">
            <a:avLst/>
          </a:prstGeom>
          <a:ln w="4127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632171" y="1727282"/>
            <a:ext cx="4943872" cy="1200329"/>
          </a:xfrm>
          <a:prstGeom prst="rect">
            <a:avLst/>
          </a:prstGeom>
          <a:noFill/>
        </p:spPr>
        <p:txBody>
          <a:bodyPr wrap="square" rtlCol="0">
            <a:spAutoFit/>
          </a:bodyPr>
          <a:lstStyle/>
          <a:p>
            <a:r>
              <a:rPr lang="en-US" sz="2400" b="1" dirty="0">
                <a:solidFill>
                  <a:srgbClr val="00FFFF"/>
                </a:solidFill>
              </a:rPr>
              <a:t>The warehouse will have 5 floors that each contain the address of a Person object</a:t>
            </a:r>
          </a:p>
        </p:txBody>
      </p:sp>
      <p:sp>
        <p:nvSpPr>
          <p:cNvPr id="21" name="TextBox 20"/>
          <p:cNvSpPr txBox="1"/>
          <p:nvPr/>
        </p:nvSpPr>
        <p:spPr>
          <a:xfrm>
            <a:off x="5423926" y="3343350"/>
            <a:ext cx="6768074" cy="502766"/>
          </a:xfrm>
          <a:prstGeom prst="rect">
            <a:avLst/>
          </a:prstGeom>
          <a:noFill/>
        </p:spPr>
        <p:txBody>
          <a:bodyPr wrap="square" rtlCol="0">
            <a:spAutoFit/>
          </a:bodyPr>
          <a:lstStyle/>
          <a:p>
            <a:r>
              <a:rPr lang="en-US" sz="2667" b="1" i="1" dirty="0">
                <a:solidFill>
                  <a:srgbClr val="FF0000"/>
                </a:solidFill>
                <a:effectLst>
                  <a:outerShdw blurRad="38100" dist="38100" dir="2700000" algn="tl">
                    <a:srgbClr val="000000">
                      <a:alpha val="43137"/>
                    </a:srgbClr>
                  </a:outerShdw>
                </a:effectLst>
              </a:rPr>
              <a:t>This will </a:t>
            </a:r>
            <a:r>
              <a:rPr lang="en-US" sz="2667" b="1" i="1" dirty="0">
                <a:solidFill>
                  <a:schemeClr val="bg1"/>
                </a:solidFill>
                <a:effectLst>
                  <a:glow rad="101600">
                    <a:srgbClr val="FF0000">
                      <a:alpha val="60000"/>
                    </a:srgbClr>
                  </a:glow>
                  <a:outerShdw blurRad="38100" dist="38100" dir="2700000" algn="tl">
                    <a:srgbClr val="000000">
                      <a:alpha val="43137"/>
                    </a:srgbClr>
                  </a:outerShdw>
                </a:effectLst>
              </a:rPr>
              <a:t>currently</a:t>
            </a:r>
            <a:r>
              <a:rPr lang="en-US" sz="2667" b="1" i="1" dirty="0">
                <a:solidFill>
                  <a:srgbClr val="FF0000"/>
                </a:solidFill>
                <a:effectLst>
                  <a:outerShdw blurRad="38100" dist="38100" dir="2700000" algn="tl">
                    <a:srgbClr val="000000">
                      <a:alpha val="43137"/>
                    </a:srgbClr>
                  </a:outerShdw>
                </a:effectLst>
              </a:rPr>
              <a:t> result in a null </a:t>
            </a:r>
            <a:r>
              <a:rPr lang="en-US" sz="2667" b="1" i="1" dirty="0" err="1">
                <a:solidFill>
                  <a:srgbClr val="FF0000"/>
                </a:solidFill>
                <a:effectLst>
                  <a:outerShdw blurRad="38100" dist="38100" dir="2700000" algn="tl">
                    <a:srgbClr val="000000">
                      <a:alpha val="43137"/>
                    </a:srgbClr>
                  </a:outerShdw>
                </a:effectLst>
              </a:rPr>
              <a:t>ptr</a:t>
            </a:r>
            <a:r>
              <a:rPr lang="en-US" sz="2667" b="1" i="1" dirty="0">
                <a:solidFill>
                  <a:srgbClr val="FF0000"/>
                </a:solidFill>
                <a:effectLst>
                  <a:outerShdw blurRad="38100" dist="38100" dir="2700000" algn="tl">
                    <a:srgbClr val="000000">
                      <a:alpha val="43137"/>
                    </a:srgbClr>
                  </a:outerShdw>
                </a:effectLst>
              </a:rPr>
              <a:t> exception</a:t>
            </a:r>
          </a:p>
        </p:txBody>
      </p:sp>
      <p:sp>
        <p:nvSpPr>
          <p:cNvPr id="22" name="TextBox 21"/>
          <p:cNvSpPr txBox="1"/>
          <p:nvPr/>
        </p:nvSpPr>
        <p:spPr>
          <a:xfrm>
            <a:off x="467700" y="4773150"/>
            <a:ext cx="11256601" cy="830997"/>
          </a:xfrm>
          <a:prstGeom prst="rect">
            <a:avLst/>
          </a:prstGeom>
          <a:noFill/>
        </p:spPr>
        <p:txBody>
          <a:bodyPr wrap="square" rtlCol="0">
            <a:spAutoFit/>
          </a:bodyPr>
          <a:lstStyle/>
          <a:p>
            <a:r>
              <a:rPr lang="en-US" sz="2400" b="1" dirty="0">
                <a:solidFill>
                  <a:srgbClr val="00FFFF"/>
                </a:solidFill>
              </a:rPr>
              <a:t>When declaring an array using the long form, it sets all floors to null…we still have to instantiate objects and place the address of each object in each floor</a:t>
            </a:r>
          </a:p>
        </p:txBody>
      </p:sp>
      <p:pic>
        <p:nvPicPr>
          <p:cNvPr id="1034" name="Picture 10" descr="C:\Users\ITSC\AppData\Local\Temp\SNAGHTML193d8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33" y="5733257"/>
            <a:ext cx="50292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C:\Users\ITSC\AppData\Local\Temp\SNAGHTML193d8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57" y="3343350"/>
            <a:ext cx="5029200" cy="7493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5236634" y="5733256"/>
            <a:ext cx="5782389" cy="502766"/>
          </a:xfrm>
          <a:prstGeom prst="rect">
            <a:avLst/>
          </a:prstGeom>
          <a:noFill/>
        </p:spPr>
        <p:txBody>
          <a:bodyPr wrap="square" rtlCol="0">
            <a:spAutoFit/>
          </a:bodyPr>
          <a:lstStyle/>
          <a:p>
            <a:r>
              <a:rPr lang="en-US" sz="2667" b="1" i="1" dirty="0">
                <a:solidFill>
                  <a:srgbClr val="00FF00"/>
                </a:solidFill>
                <a:effectLst>
                  <a:outerShdw blurRad="38100" dist="38100" dir="2700000" algn="tl">
                    <a:srgbClr val="000000">
                      <a:alpha val="43137"/>
                    </a:srgbClr>
                  </a:outerShdw>
                </a:effectLst>
              </a:rPr>
              <a:t>Now this will work!</a:t>
            </a:r>
          </a:p>
        </p:txBody>
      </p:sp>
    </p:spTree>
    <p:extLst>
      <p:ext uri="{BB962C8B-B14F-4D97-AF65-F5344CB8AC3E}">
        <p14:creationId xmlns:p14="http://schemas.microsoft.com/office/powerpoint/2010/main" val="356835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4"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22" presetClass="entr" presetSubtype="4"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par>
                                <p:cTn id="40" presetID="22" presetClass="entr" presetSubtype="4"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032"/>
                                        </p:tgtEl>
                                        <p:attrNameLst>
                                          <p:attrName>style.visibility</p:attrName>
                                        </p:attrNameLst>
                                      </p:cBhvr>
                                      <p:to>
                                        <p:strVal val="visible"/>
                                      </p:to>
                                    </p:set>
                                    <p:anim calcmode="lin" valueType="num">
                                      <p:cBhvr>
                                        <p:cTn id="61" dur="500" fill="hold"/>
                                        <p:tgtEl>
                                          <p:spTgt spid="1032"/>
                                        </p:tgtEl>
                                        <p:attrNameLst>
                                          <p:attrName>ppt_w</p:attrName>
                                        </p:attrNameLst>
                                      </p:cBhvr>
                                      <p:tavLst>
                                        <p:tav tm="0">
                                          <p:val>
                                            <p:fltVal val="0"/>
                                          </p:val>
                                        </p:tav>
                                        <p:tav tm="100000">
                                          <p:val>
                                            <p:strVal val="#ppt_w"/>
                                          </p:val>
                                        </p:tav>
                                      </p:tavLst>
                                    </p:anim>
                                    <p:anim calcmode="lin" valueType="num">
                                      <p:cBhvr>
                                        <p:cTn id="62" dur="500" fill="hold"/>
                                        <p:tgtEl>
                                          <p:spTgt spid="1032"/>
                                        </p:tgtEl>
                                        <p:attrNameLst>
                                          <p:attrName>ppt_h</p:attrName>
                                        </p:attrNameLst>
                                      </p:cBhvr>
                                      <p:tavLst>
                                        <p:tav tm="0">
                                          <p:val>
                                            <p:fltVal val="0"/>
                                          </p:val>
                                        </p:tav>
                                        <p:tav tm="100000">
                                          <p:val>
                                            <p:strVal val="#ppt_h"/>
                                          </p:val>
                                        </p:tav>
                                      </p:tavLst>
                                    </p:anim>
                                    <p:animEffect transition="in" filter="fade">
                                      <p:cBhvr>
                                        <p:cTn id="63" dur="500"/>
                                        <p:tgtEl>
                                          <p:spTgt spid="1032"/>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1034"/>
                                        </p:tgtEl>
                                        <p:attrNameLst>
                                          <p:attrName>style.visibility</p:attrName>
                                        </p:attrNameLst>
                                      </p:cBhvr>
                                      <p:to>
                                        <p:strVal val="visible"/>
                                      </p:to>
                                    </p:set>
                                    <p:anim calcmode="lin" valueType="num">
                                      <p:cBhvr>
                                        <p:cTn id="73" dur="500" fill="hold"/>
                                        <p:tgtEl>
                                          <p:spTgt spid="1034"/>
                                        </p:tgtEl>
                                        <p:attrNameLst>
                                          <p:attrName>ppt_w</p:attrName>
                                        </p:attrNameLst>
                                      </p:cBhvr>
                                      <p:tavLst>
                                        <p:tav tm="0">
                                          <p:val>
                                            <p:fltVal val="0"/>
                                          </p:val>
                                        </p:tav>
                                        <p:tav tm="100000">
                                          <p:val>
                                            <p:strVal val="#ppt_w"/>
                                          </p:val>
                                        </p:tav>
                                      </p:tavLst>
                                    </p:anim>
                                    <p:anim calcmode="lin" valueType="num">
                                      <p:cBhvr>
                                        <p:cTn id="74" dur="500" fill="hold"/>
                                        <p:tgtEl>
                                          <p:spTgt spid="1034"/>
                                        </p:tgtEl>
                                        <p:attrNameLst>
                                          <p:attrName>ppt_h</p:attrName>
                                        </p:attrNameLst>
                                      </p:cBhvr>
                                      <p:tavLst>
                                        <p:tav tm="0">
                                          <p:val>
                                            <p:fltVal val="0"/>
                                          </p:val>
                                        </p:tav>
                                        <p:tav tm="100000">
                                          <p:val>
                                            <p:strVal val="#ppt_h"/>
                                          </p:val>
                                        </p:tav>
                                      </p:tavLst>
                                    </p:anim>
                                    <p:animEffect transition="in" filter="fade">
                                      <p:cBhvr>
                                        <p:cTn id="75" dur="500"/>
                                        <p:tgtEl>
                                          <p:spTgt spid="103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p:cTn id="78" dur="500" fill="hold"/>
                                        <p:tgtEl>
                                          <p:spTgt spid="32"/>
                                        </p:tgtEl>
                                        <p:attrNameLst>
                                          <p:attrName>ppt_w</p:attrName>
                                        </p:attrNameLst>
                                      </p:cBhvr>
                                      <p:tavLst>
                                        <p:tav tm="0">
                                          <p:val>
                                            <p:fltVal val="0"/>
                                          </p:val>
                                        </p:tav>
                                        <p:tav tm="100000">
                                          <p:val>
                                            <p:strVal val="#ppt_w"/>
                                          </p:val>
                                        </p:tav>
                                      </p:tavLst>
                                    </p:anim>
                                    <p:anim calcmode="lin" valueType="num">
                                      <p:cBhvr>
                                        <p:cTn id="79" dur="500" fill="hold"/>
                                        <p:tgtEl>
                                          <p:spTgt spid="32"/>
                                        </p:tgtEl>
                                        <p:attrNameLst>
                                          <p:attrName>ppt_h</p:attrName>
                                        </p:attrNameLst>
                                      </p:cBhvr>
                                      <p:tavLst>
                                        <p:tav tm="0">
                                          <p:val>
                                            <p:fltVal val="0"/>
                                          </p:val>
                                        </p:tav>
                                        <p:tav tm="100000">
                                          <p:val>
                                            <p:strVal val="#ppt_h"/>
                                          </p:val>
                                        </p:tav>
                                      </p:tavLst>
                                    </p:anim>
                                    <p:animEffect transition="in" filter="fade">
                                      <p:cBhvr>
                                        <p:cTn id="8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5" grpId="0"/>
      <p:bldP spid="19" grpId="0"/>
      <p:bldP spid="21" grpId="0"/>
      <p:bldP spid="22" grpId="0"/>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Arrays: </a:t>
            </a:r>
          </a:p>
        </p:txBody>
      </p:sp>
      <p:pic>
        <p:nvPicPr>
          <p:cNvPr id="7" name="Picture 10" descr="C:\Users\ITSC\AppData\Local\Temp\SNAGHTML193d8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988" y="4485118"/>
            <a:ext cx="5029200" cy="7493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H="1" flipV="1">
            <a:off x="6864085" y="1727283"/>
            <a:ext cx="864096" cy="384960"/>
          </a:xfrm>
          <a:prstGeom prst="straightConnector1">
            <a:avLst/>
          </a:prstGeom>
          <a:ln w="4127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32171" y="1727282"/>
            <a:ext cx="4416491" cy="1569660"/>
          </a:xfrm>
          <a:prstGeom prst="rect">
            <a:avLst/>
          </a:prstGeom>
          <a:noFill/>
        </p:spPr>
        <p:txBody>
          <a:bodyPr wrap="square" rtlCol="0">
            <a:spAutoFit/>
          </a:bodyPr>
          <a:lstStyle/>
          <a:p>
            <a:r>
              <a:rPr lang="en-US" sz="2400" b="1" dirty="0">
                <a:solidFill>
                  <a:srgbClr val="00FFFF"/>
                </a:solidFill>
              </a:rPr>
              <a:t>The shortcut method not only builds the array but instantiates each object and puts the address in the appropriate floor</a:t>
            </a:r>
          </a:p>
        </p:txBody>
      </p:sp>
      <p:sp>
        <p:nvSpPr>
          <p:cNvPr id="10" name="TextBox 9"/>
          <p:cNvSpPr txBox="1"/>
          <p:nvPr/>
        </p:nvSpPr>
        <p:spPr>
          <a:xfrm>
            <a:off x="6549871" y="3951637"/>
            <a:ext cx="5782389" cy="502766"/>
          </a:xfrm>
          <a:prstGeom prst="rect">
            <a:avLst/>
          </a:prstGeom>
          <a:noFill/>
        </p:spPr>
        <p:txBody>
          <a:bodyPr wrap="square" rtlCol="0">
            <a:spAutoFit/>
          </a:bodyPr>
          <a:lstStyle/>
          <a:p>
            <a:r>
              <a:rPr lang="en-US" sz="2667" b="1" i="1" dirty="0">
                <a:solidFill>
                  <a:srgbClr val="00FF00"/>
                </a:solidFill>
                <a:effectLst>
                  <a:outerShdw blurRad="38100" dist="38100" dir="2700000" algn="tl">
                    <a:srgbClr val="000000">
                      <a:alpha val="43137"/>
                    </a:srgbClr>
                  </a:outerShdw>
                </a:effectLst>
              </a:rPr>
              <a:t>This will work right away!</a:t>
            </a:r>
          </a:p>
        </p:txBody>
      </p:sp>
      <p:sp>
        <p:nvSpPr>
          <p:cNvPr id="13" name="TextBox 12"/>
          <p:cNvSpPr txBox="1"/>
          <p:nvPr/>
        </p:nvSpPr>
        <p:spPr>
          <a:xfrm>
            <a:off x="8400257" y="5535664"/>
            <a:ext cx="1667183" cy="913199"/>
          </a:xfrm>
          <a:prstGeom prst="rect">
            <a:avLst/>
          </a:prstGeom>
          <a:noFill/>
        </p:spPr>
        <p:txBody>
          <a:bodyPr wrap="square" rtlCol="0">
            <a:spAutoFit/>
          </a:bodyPr>
          <a:lstStyle/>
          <a:p>
            <a:r>
              <a:rPr lang="en-US" sz="2667" b="1" i="1" dirty="0">
                <a:solidFill>
                  <a:srgbClr val="00FF00"/>
                </a:solidFill>
                <a:effectLst>
                  <a:outerShdw blurRad="38100" dist="38100" dir="2700000" algn="tl">
                    <a:srgbClr val="000000">
                      <a:alpha val="43137"/>
                    </a:srgbClr>
                  </a:outerShdw>
                </a:effectLst>
              </a:rPr>
              <a:t>method to run </a:t>
            </a:r>
          </a:p>
        </p:txBody>
      </p:sp>
      <p:cxnSp>
        <p:nvCxnSpPr>
          <p:cNvPr id="14" name="Straight Arrow Connector 13"/>
          <p:cNvCxnSpPr>
            <a:stCxn id="18" idx="3"/>
          </p:cNvCxnSpPr>
          <p:nvPr/>
        </p:nvCxnSpPr>
        <p:spPr>
          <a:xfrm flipV="1">
            <a:off x="5075577" y="5061182"/>
            <a:ext cx="1474294" cy="785891"/>
          </a:xfrm>
          <a:prstGeom prst="straightConnector1">
            <a:avLst/>
          </a:prstGeom>
          <a:ln w="4127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960096" y="4965171"/>
            <a:ext cx="672075" cy="570493"/>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45681" y="5595690"/>
            <a:ext cx="3029896" cy="502766"/>
          </a:xfrm>
          <a:prstGeom prst="rect">
            <a:avLst/>
          </a:prstGeom>
          <a:noFill/>
        </p:spPr>
        <p:txBody>
          <a:bodyPr wrap="square" rtlCol="0">
            <a:spAutoFit/>
          </a:bodyPr>
          <a:lstStyle/>
          <a:p>
            <a:r>
              <a:rPr lang="en-US" sz="2667" b="1" i="1" dirty="0">
                <a:solidFill>
                  <a:srgbClr val="00FFFF"/>
                </a:solidFill>
                <a:effectLst>
                  <a:outerShdw blurRad="38100" dist="38100" dir="2700000" algn="tl">
                    <a:srgbClr val="000000">
                      <a:alpha val="43137"/>
                    </a:srgbClr>
                  </a:outerShdw>
                </a:effectLst>
              </a:rPr>
              <a:t>name of warehouse</a:t>
            </a:r>
          </a:p>
        </p:txBody>
      </p:sp>
      <p:sp>
        <p:nvSpPr>
          <p:cNvPr id="19" name="TextBox 18"/>
          <p:cNvSpPr txBox="1"/>
          <p:nvPr/>
        </p:nvSpPr>
        <p:spPr>
          <a:xfrm>
            <a:off x="239349" y="4363555"/>
            <a:ext cx="5725639" cy="666786"/>
          </a:xfrm>
          <a:prstGeom prst="rect">
            <a:avLst/>
          </a:prstGeom>
          <a:noFill/>
        </p:spPr>
        <p:txBody>
          <a:bodyPr wrap="square" rtlCol="0">
            <a:spAutoFit/>
          </a:bodyPr>
          <a:lstStyle/>
          <a:p>
            <a:r>
              <a:rPr lang="en-US" sz="3733" b="1" i="1" dirty="0">
                <a:solidFill>
                  <a:srgbClr val="00FF00"/>
                </a:solidFill>
                <a:effectLst>
                  <a:outerShdw blurRad="38100" dist="38100" dir="2700000" algn="tl">
                    <a:srgbClr val="000000">
                      <a:alpha val="43137"/>
                    </a:srgbClr>
                  </a:outerShdw>
                </a:effectLst>
              </a:rPr>
              <a:t>To access an array element:  </a:t>
            </a:r>
            <a:endParaRPr lang="en-US" sz="3733" b="1" i="1" dirty="0">
              <a:solidFill>
                <a:srgbClr val="00FFFF"/>
              </a:solidFill>
              <a:effectLst>
                <a:outerShdw blurRad="38100" dist="38100" dir="2700000" algn="tl">
                  <a:srgbClr val="000000">
                    <a:alpha val="43137"/>
                  </a:srgbClr>
                </a:outerShdw>
              </a:effectLst>
            </a:endParaRPr>
          </a:p>
        </p:txBody>
      </p:sp>
      <p:cxnSp>
        <p:nvCxnSpPr>
          <p:cNvPr id="25" name="Straight Arrow Connector 24"/>
          <p:cNvCxnSpPr/>
          <p:nvPr/>
        </p:nvCxnSpPr>
        <p:spPr>
          <a:xfrm flipH="1" flipV="1">
            <a:off x="8304246" y="4965171"/>
            <a:ext cx="768085" cy="672076"/>
          </a:xfrm>
          <a:prstGeom prst="straightConnector1">
            <a:avLst/>
          </a:prstGeom>
          <a:ln w="41275">
            <a:solidFill>
              <a:srgbClr val="00FF00"/>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168187" y="5691008"/>
            <a:ext cx="1667183" cy="913199"/>
          </a:xfrm>
          <a:prstGeom prst="rect">
            <a:avLst/>
          </a:prstGeom>
          <a:noFill/>
        </p:spPr>
        <p:txBody>
          <a:bodyPr wrap="square" rtlCol="0">
            <a:spAutoFit/>
          </a:bodyPr>
          <a:lstStyle/>
          <a:p>
            <a:r>
              <a:rPr lang="en-US" sz="2667" b="1" i="1" dirty="0">
                <a:solidFill>
                  <a:srgbClr val="FF00FF"/>
                </a:solidFill>
                <a:effectLst>
                  <a:outerShdw blurRad="38100" dist="38100" dir="2700000" algn="tl">
                    <a:srgbClr val="000000">
                      <a:alpha val="43137"/>
                    </a:srgbClr>
                  </a:outerShdw>
                </a:effectLst>
              </a:rPr>
              <a:t> floor #</a:t>
            </a:r>
          </a:p>
          <a:p>
            <a:r>
              <a:rPr lang="en-US" sz="2667" b="1" i="1" dirty="0">
                <a:solidFill>
                  <a:srgbClr val="FF00FF"/>
                </a:solidFill>
                <a:effectLst>
                  <a:outerShdw blurRad="38100" dist="38100" dir="2700000" algn="tl">
                    <a:srgbClr val="000000">
                      <a:alpha val="43137"/>
                    </a:srgbClr>
                  </a:outerShdw>
                </a:effectLst>
              </a:rPr>
              <a:t>(elevator)</a:t>
            </a:r>
            <a:r>
              <a:rPr lang="en-US" sz="2667" b="1" i="1" dirty="0">
                <a:solidFill>
                  <a:srgbClr val="00FFFF"/>
                </a:solidFill>
                <a:effectLst>
                  <a:outerShdw blurRad="38100" dist="38100" dir="2700000" algn="tl">
                    <a:srgbClr val="000000">
                      <a:alpha val="43137"/>
                    </a:srgbClr>
                  </a:outerShdw>
                </a:effectLst>
              </a:rPr>
              <a:t> </a:t>
            </a:r>
          </a:p>
        </p:txBody>
      </p:sp>
      <p:pic>
        <p:nvPicPr>
          <p:cNvPr id="3" name="Picture 2">
            <a:extLst>
              <a:ext uri="{FF2B5EF4-FFF2-40B4-BE49-F238E27FC236}">
                <a16:creationId xmlns:a16="http://schemas.microsoft.com/office/drawing/2014/main" id="{39CD3193-7748-2CE0-4301-027110CB5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68" y="966629"/>
            <a:ext cx="6282160" cy="245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0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par>
                                <p:cTn id="29" presetID="2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22" presetClass="entr" presetSubtype="4"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down)">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8" grpId="0"/>
      <p:bldP spid="19" grpId="0"/>
      <p:bldP spid="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hmmm…</a:t>
            </a:r>
          </a:p>
        </p:txBody>
      </p:sp>
      <p:sp>
        <p:nvSpPr>
          <p:cNvPr id="3" name="Content Placeholder 2"/>
          <p:cNvSpPr>
            <a:spLocks noGrp="1"/>
          </p:cNvSpPr>
          <p:nvPr>
            <p:ph idx="1"/>
          </p:nvPr>
        </p:nvSpPr>
        <p:spPr/>
        <p:txBody>
          <a:bodyPr>
            <a:normAutofit fontScale="92500" lnSpcReduction="20000"/>
          </a:bodyPr>
          <a:lstStyle/>
          <a:p>
            <a:r>
              <a:rPr lang="en-US" dirty="0"/>
              <a:t>What exactly is .length?</a:t>
            </a:r>
          </a:p>
          <a:p>
            <a:r>
              <a:rPr lang="en-US" dirty="0"/>
              <a:t>How do we know it’s not a method?</a:t>
            </a:r>
          </a:p>
          <a:p>
            <a:r>
              <a:rPr lang="en-US" dirty="0"/>
              <a:t>If it’s not a method…. ?</a:t>
            </a:r>
          </a:p>
          <a:p>
            <a:r>
              <a:rPr lang="en-US" dirty="0"/>
              <a:t>I thought we shouldn’t make instance variables public???</a:t>
            </a:r>
          </a:p>
          <a:p>
            <a:pPr lvl="1"/>
            <a:r>
              <a:rPr lang="en-US" dirty="0">
                <a:solidFill>
                  <a:srgbClr val="FF00FF"/>
                </a:solidFill>
              </a:rPr>
              <a:t>final</a:t>
            </a:r>
          </a:p>
          <a:p>
            <a:pPr lvl="1"/>
            <a:r>
              <a:rPr lang="en-US" dirty="0">
                <a:solidFill>
                  <a:srgbClr val="FF00FF"/>
                </a:solidFill>
              </a:rPr>
              <a:t>(we can’t change length…it’s final)</a:t>
            </a:r>
          </a:p>
          <a:p>
            <a:pPr lvl="1"/>
            <a:r>
              <a:rPr lang="en-US" dirty="0">
                <a:solidFill>
                  <a:srgbClr val="FF00FF"/>
                </a:solidFill>
              </a:rPr>
              <a:t>We say that .length is immutable </a:t>
            </a:r>
          </a:p>
        </p:txBody>
      </p:sp>
    </p:spTree>
    <p:extLst>
      <p:ext uri="{BB962C8B-B14F-4D97-AF65-F5344CB8AC3E}">
        <p14:creationId xmlns:p14="http://schemas.microsoft.com/office/powerpoint/2010/main" val="416291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 calcmode="lin" valueType="num">
                                      <p:cBhvr>
                                        <p:cTn id="14"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p:cTn id="28"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p:cTn id="35"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91CDE-2714-BDAB-6B97-5AFF15DAC9CD}"/>
              </a:ext>
            </a:extLst>
          </p:cNvPr>
          <p:cNvSpPr>
            <a:spLocks noGrp="1"/>
          </p:cNvSpPr>
          <p:nvPr>
            <p:ph type="title"/>
          </p:nvPr>
        </p:nvSpPr>
        <p:spPr/>
        <p:txBody>
          <a:bodyPr/>
          <a:lstStyle/>
          <a:p>
            <a:r>
              <a:rPr lang="en-US" dirty="0"/>
              <a:t>MORE PIZZA!!!!</a:t>
            </a:r>
            <a:endParaRPr lang="en-CA" dirty="0"/>
          </a:p>
        </p:txBody>
      </p:sp>
      <p:sp>
        <p:nvSpPr>
          <p:cNvPr id="5" name="Text Placeholder 4">
            <a:extLst>
              <a:ext uri="{FF2B5EF4-FFF2-40B4-BE49-F238E27FC236}">
                <a16:creationId xmlns:a16="http://schemas.microsoft.com/office/drawing/2014/main" id="{A451329A-67CD-EFE7-ACAF-9E66F6734067}"/>
              </a:ext>
            </a:extLst>
          </p:cNvPr>
          <p:cNvSpPr>
            <a:spLocks noGrp="1"/>
          </p:cNvSpPr>
          <p:nvPr>
            <p:ph type="body" sz="quarter" idx="11"/>
          </p:nvPr>
        </p:nvSpPr>
        <p:spPr/>
        <p:txBody>
          <a:bodyPr/>
          <a:lstStyle/>
          <a:p>
            <a:r>
              <a:rPr lang="en-US" dirty="0" err="1"/>
              <a:t>pizza:PizzaOrder</a:t>
            </a:r>
            <a:endParaRPr lang="en-CA" dirty="0"/>
          </a:p>
        </p:txBody>
      </p:sp>
    </p:spTree>
    <p:extLst>
      <p:ext uri="{BB962C8B-B14F-4D97-AF65-F5344CB8AC3E}">
        <p14:creationId xmlns:p14="http://schemas.microsoft.com/office/powerpoint/2010/main" val="334230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Arrays Review!!!</a:t>
            </a:r>
          </a:p>
        </p:txBody>
      </p:sp>
      <p:sp>
        <p:nvSpPr>
          <p:cNvPr id="3" name="Content Placeholder 2"/>
          <p:cNvSpPr>
            <a:spLocks noGrp="1"/>
          </p:cNvSpPr>
          <p:nvPr>
            <p:ph idx="1"/>
          </p:nvPr>
        </p:nvSpPr>
        <p:spPr>
          <a:xfrm>
            <a:off x="609600" y="1412776"/>
            <a:ext cx="10972800" cy="4925144"/>
          </a:xfrm>
        </p:spPr>
        <p:txBody>
          <a:bodyPr>
            <a:normAutofit fontScale="70000" lnSpcReduction="20000"/>
          </a:bodyPr>
          <a:lstStyle/>
          <a:p>
            <a:r>
              <a:rPr lang="en-CA" dirty="0">
                <a:solidFill>
                  <a:srgbClr val="00FFFF"/>
                </a:solidFill>
              </a:rPr>
              <a:t>An array is an object that contains a collection of variables of the same type.</a:t>
            </a:r>
          </a:p>
          <a:p>
            <a:endParaRPr lang="en-CA" dirty="0"/>
          </a:p>
          <a:p>
            <a:r>
              <a:rPr lang="en-CA" dirty="0"/>
              <a:t>Let’s say we wanted to store 4 test results for a student.</a:t>
            </a:r>
          </a:p>
          <a:p>
            <a:endParaRPr lang="en-CA" dirty="0"/>
          </a:p>
          <a:p>
            <a:r>
              <a:rPr lang="en-CA" dirty="0"/>
              <a:t>We could say:</a:t>
            </a:r>
          </a:p>
          <a:p>
            <a:pPr marL="0" indent="0">
              <a:buNone/>
            </a:pPr>
            <a:endParaRPr lang="en-CA" dirty="0"/>
          </a:p>
          <a:p>
            <a:pPr lvl="1"/>
            <a:r>
              <a:rPr lang="en-CA" dirty="0" err="1">
                <a:solidFill>
                  <a:srgbClr val="FF00FF"/>
                </a:solidFill>
              </a:rPr>
              <a:t>int</a:t>
            </a:r>
            <a:r>
              <a:rPr lang="en-CA" dirty="0">
                <a:solidFill>
                  <a:srgbClr val="FF00FF"/>
                </a:solidFill>
              </a:rPr>
              <a:t> mark1 = 45;</a:t>
            </a:r>
          </a:p>
          <a:p>
            <a:pPr lvl="1"/>
            <a:r>
              <a:rPr lang="en-CA" dirty="0" err="1">
                <a:solidFill>
                  <a:srgbClr val="FF00FF"/>
                </a:solidFill>
              </a:rPr>
              <a:t>int</a:t>
            </a:r>
            <a:r>
              <a:rPr lang="en-CA" dirty="0">
                <a:solidFill>
                  <a:srgbClr val="FF00FF"/>
                </a:solidFill>
              </a:rPr>
              <a:t> mark2 = 55;</a:t>
            </a:r>
          </a:p>
          <a:p>
            <a:pPr lvl="1"/>
            <a:r>
              <a:rPr lang="en-CA" dirty="0" err="1">
                <a:solidFill>
                  <a:srgbClr val="FF00FF"/>
                </a:solidFill>
              </a:rPr>
              <a:t>int</a:t>
            </a:r>
            <a:r>
              <a:rPr lang="en-CA" dirty="0">
                <a:solidFill>
                  <a:srgbClr val="FF00FF"/>
                </a:solidFill>
              </a:rPr>
              <a:t> mark3 = 65;</a:t>
            </a:r>
          </a:p>
          <a:p>
            <a:pPr lvl="1"/>
            <a:r>
              <a:rPr lang="en-CA" dirty="0" err="1">
                <a:solidFill>
                  <a:srgbClr val="FF00FF"/>
                </a:solidFill>
              </a:rPr>
              <a:t>int</a:t>
            </a:r>
            <a:r>
              <a:rPr lang="en-CA" dirty="0">
                <a:solidFill>
                  <a:srgbClr val="FF00FF"/>
                </a:solidFill>
              </a:rPr>
              <a:t> mark4 = 99;</a:t>
            </a:r>
          </a:p>
        </p:txBody>
      </p:sp>
    </p:spTree>
    <p:extLst>
      <p:ext uri="{BB962C8B-B14F-4D97-AF65-F5344CB8AC3E}">
        <p14:creationId xmlns:p14="http://schemas.microsoft.com/office/powerpoint/2010/main" val="2719078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E84DD9-DF8F-E0A3-38BF-B77CDBF1B1DC}"/>
              </a:ext>
            </a:extLst>
          </p:cNvPr>
          <p:cNvSpPr>
            <a:spLocks noGrp="1"/>
          </p:cNvSpPr>
          <p:nvPr>
            <p:ph type="title"/>
          </p:nvPr>
        </p:nvSpPr>
        <p:spPr/>
        <p:txBody>
          <a:bodyPr/>
          <a:lstStyle/>
          <a:p>
            <a:r>
              <a:rPr lang="en-US" dirty="0"/>
              <a:t> yourturn2: Part C</a:t>
            </a:r>
            <a:endParaRPr lang="en-CA" dirty="0"/>
          </a:p>
        </p:txBody>
      </p:sp>
      <p:sp>
        <p:nvSpPr>
          <p:cNvPr id="2" name="TextBox 1">
            <a:extLst>
              <a:ext uri="{FF2B5EF4-FFF2-40B4-BE49-F238E27FC236}">
                <a16:creationId xmlns:a16="http://schemas.microsoft.com/office/drawing/2014/main" id="{CF4B5910-040F-3BB2-D1F3-CE85E4771010}"/>
              </a:ext>
            </a:extLst>
          </p:cNvPr>
          <p:cNvSpPr txBox="1"/>
          <p:nvPr/>
        </p:nvSpPr>
        <p:spPr>
          <a:xfrm>
            <a:off x="11095893" y="6488668"/>
            <a:ext cx="930063" cy="369332"/>
          </a:xfrm>
          <a:prstGeom prst="rect">
            <a:avLst/>
          </a:prstGeom>
          <a:noFill/>
        </p:spPr>
        <p:txBody>
          <a:bodyPr wrap="none" rtlCol="0">
            <a:spAutoFit/>
          </a:bodyPr>
          <a:lstStyle/>
          <a:p>
            <a:pPr algn="l"/>
            <a:r>
              <a:rPr lang="en-US" b="1" dirty="0">
                <a:solidFill>
                  <a:schemeClr val="bg1"/>
                </a:solidFill>
              </a:rPr>
              <a:t>15 mins</a:t>
            </a:r>
            <a:endParaRPr lang="en-CA" b="1" dirty="0" err="1">
              <a:solidFill>
                <a:schemeClr val="bg1"/>
              </a:solidFill>
            </a:endParaRPr>
          </a:p>
        </p:txBody>
      </p:sp>
    </p:spTree>
    <p:extLst>
      <p:ext uri="{BB962C8B-B14F-4D97-AF65-F5344CB8AC3E}">
        <p14:creationId xmlns:p14="http://schemas.microsoft.com/office/powerpoint/2010/main" val="3744064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D2DDBE-F00A-8DAC-C399-A9EE5C254507}"/>
              </a:ext>
            </a:extLst>
          </p:cNvPr>
          <p:cNvSpPr>
            <a:spLocks noGrp="1"/>
          </p:cNvSpPr>
          <p:nvPr>
            <p:ph type="body" sz="quarter" idx="10"/>
          </p:nvPr>
        </p:nvSpPr>
        <p:spPr/>
        <p:txBody>
          <a:bodyPr/>
          <a:lstStyle/>
          <a:p>
            <a:endParaRPr lang="en-CA"/>
          </a:p>
        </p:txBody>
      </p:sp>
      <p:sp>
        <p:nvSpPr>
          <p:cNvPr id="3" name="Title 2">
            <a:extLst>
              <a:ext uri="{FF2B5EF4-FFF2-40B4-BE49-F238E27FC236}">
                <a16:creationId xmlns:a16="http://schemas.microsoft.com/office/drawing/2014/main" id="{3D0172E9-495A-3A0D-321F-C0E9A87B4A82}"/>
              </a:ext>
            </a:extLst>
          </p:cNvPr>
          <p:cNvSpPr>
            <a:spLocks noGrp="1"/>
          </p:cNvSpPr>
          <p:nvPr>
            <p:ph type="title"/>
          </p:nvPr>
        </p:nvSpPr>
        <p:spPr/>
        <p:txBody>
          <a:bodyPr/>
          <a:lstStyle/>
          <a:p>
            <a:r>
              <a:rPr lang="en-US" dirty="0"/>
              <a:t>&lt;Optional&gt;</a:t>
            </a:r>
            <a:endParaRPr lang="en-CA" dirty="0"/>
          </a:p>
        </p:txBody>
      </p:sp>
    </p:spTree>
    <p:extLst>
      <p:ext uri="{BB962C8B-B14F-4D97-AF65-F5344CB8AC3E}">
        <p14:creationId xmlns:p14="http://schemas.microsoft.com/office/powerpoint/2010/main" val="1831972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356659"/>
            <a:ext cx="10972800" cy="1143000"/>
          </a:xfrm>
        </p:spPr>
        <p:txBody>
          <a:bodyPr>
            <a:normAutofit/>
          </a:bodyPr>
          <a:lstStyle/>
          <a:p>
            <a:r>
              <a:rPr lang="en-US" dirty="0"/>
              <a:t>Stacks – Your first Abstract Data Type!</a:t>
            </a:r>
          </a:p>
        </p:txBody>
      </p:sp>
      <p:sp>
        <p:nvSpPr>
          <p:cNvPr id="3" name="Content Placeholder 2"/>
          <p:cNvSpPr>
            <a:spLocks noGrp="1"/>
          </p:cNvSpPr>
          <p:nvPr>
            <p:ph idx="1"/>
          </p:nvPr>
        </p:nvSpPr>
        <p:spPr>
          <a:xfrm>
            <a:off x="527381" y="1892829"/>
            <a:ext cx="10972800" cy="4525963"/>
          </a:xfrm>
        </p:spPr>
        <p:txBody>
          <a:bodyPr/>
          <a:lstStyle/>
          <a:p>
            <a:r>
              <a:rPr lang="en-US" dirty="0"/>
              <a:t>LIFO </a:t>
            </a:r>
          </a:p>
          <a:p>
            <a:pPr lvl="1"/>
            <a:r>
              <a:rPr lang="en-US" dirty="0"/>
              <a:t>Last in, first out…</a:t>
            </a:r>
          </a:p>
        </p:txBody>
      </p:sp>
      <p:pic>
        <p:nvPicPr>
          <p:cNvPr id="1026" name="Picture 2" descr="http://thumbs.dreamstime.com/z/plate-stack-163732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484"/>
          <a:stretch/>
        </p:blipFill>
        <p:spPr bwMode="auto">
          <a:xfrm>
            <a:off x="5903979" y="2180863"/>
            <a:ext cx="5249237" cy="3459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632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Stacks Work</a:t>
            </a:r>
          </a:p>
        </p:txBody>
      </p:sp>
      <p:sp>
        <p:nvSpPr>
          <p:cNvPr id="3" name="Content Placeholder 2"/>
          <p:cNvSpPr>
            <a:spLocks noGrp="1"/>
          </p:cNvSpPr>
          <p:nvPr>
            <p:ph idx="1"/>
          </p:nvPr>
        </p:nvSpPr>
        <p:spPr/>
        <p:txBody>
          <a:bodyPr/>
          <a:lstStyle/>
          <a:p>
            <a:r>
              <a:rPr lang="en-US" dirty="0"/>
              <a:t>An empty stack!</a:t>
            </a:r>
          </a:p>
        </p:txBody>
      </p:sp>
      <p:cxnSp>
        <p:nvCxnSpPr>
          <p:cNvPr id="6" name="Straight Connector 5"/>
          <p:cNvCxnSpPr/>
          <p:nvPr/>
        </p:nvCxnSpPr>
        <p:spPr>
          <a:xfrm>
            <a:off x="6768075" y="4346687"/>
            <a:ext cx="3840427" cy="0"/>
          </a:xfrm>
          <a:prstGeom prst="line">
            <a:avLst/>
          </a:prstGeom>
          <a:ln w="57150">
            <a:solidFill>
              <a:srgbClr val="FF00FF"/>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15947" y="4100466"/>
            <a:ext cx="837024"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stack</a:t>
            </a:r>
          </a:p>
        </p:txBody>
      </p:sp>
      <p:sp>
        <p:nvSpPr>
          <p:cNvPr id="8" name="TextBox 7"/>
          <p:cNvSpPr txBox="1"/>
          <p:nvPr/>
        </p:nvSpPr>
        <p:spPr>
          <a:xfrm>
            <a:off x="5615947" y="4522205"/>
            <a:ext cx="2086725" cy="461665"/>
          </a:xfrm>
          <a:prstGeom prst="rect">
            <a:avLst/>
          </a:prstGeom>
          <a:noFill/>
        </p:spPr>
        <p:txBody>
          <a:bodyPr wrap="none" rtlCol="0">
            <a:spAutoFit/>
          </a:bodyPr>
          <a:lstStyle/>
          <a:p>
            <a:r>
              <a:rPr lang="en-US" sz="2400" b="1" dirty="0" err="1">
                <a:solidFill>
                  <a:schemeClr val="bg1"/>
                </a:solidFill>
                <a:effectLst>
                  <a:outerShdw blurRad="38100" dist="38100" dir="2700000" algn="tl">
                    <a:srgbClr val="000000">
                      <a:alpha val="43137"/>
                    </a:srgbClr>
                  </a:outerShdw>
                </a:effectLst>
              </a:rPr>
              <a:t>sizeOfStack</a:t>
            </a:r>
            <a:r>
              <a:rPr lang="en-US" sz="2400" b="1" dirty="0">
                <a:solidFill>
                  <a:schemeClr val="bg1"/>
                </a:solidFill>
                <a:effectLst>
                  <a:outerShdw blurRad="38100" dist="38100" dir="2700000" algn="tl">
                    <a:srgbClr val="000000">
                      <a:alpha val="43137"/>
                    </a:srgbClr>
                  </a:outerShdw>
                </a:effectLst>
              </a:rPr>
              <a:t> = </a:t>
            </a:r>
            <a:r>
              <a:rPr lang="en-US" sz="2400" b="1" dirty="0">
                <a:solidFill>
                  <a:srgbClr val="FF00FF"/>
                </a:solidFill>
                <a:effectLst>
                  <a:outerShdw blurRad="38100" dist="38100" dir="2700000" algn="tl">
                    <a:srgbClr val="000000">
                      <a:alpha val="43137"/>
                    </a:srgbClr>
                  </a:outerShdw>
                </a:effectLst>
              </a:rPr>
              <a:t>0</a:t>
            </a:r>
          </a:p>
        </p:txBody>
      </p:sp>
    </p:spTree>
    <p:extLst>
      <p:ext uri="{BB962C8B-B14F-4D97-AF65-F5344CB8AC3E}">
        <p14:creationId xmlns:p14="http://schemas.microsoft.com/office/powerpoint/2010/main" val="3331599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Stacks Work</a:t>
            </a:r>
          </a:p>
        </p:txBody>
      </p:sp>
      <p:sp>
        <p:nvSpPr>
          <p:cNvPr id="3" name="Content Placeholder 2"/>
          <p:cNvSpPr>
            <a:spLocks noGrp="1"/>
          </p:cNvSpPr>
          <p:nvPr>
            <p:ph idx="1"/>
          </p:nvPr>
        </p:nvSpPr>
        <p:spPr>
          <a:xfrm>
            <a:off x="609600" y="1316766"/>
            <a:ext cx="10972800" cy="768085"/>
          </a:xfrm>
        </p:spPr>
        <p:txBody>
          <a:bodyPr>
            <a:normAutofit/>
          </a:bodyPr>
          <a:lstStyle/>
          <a:p>
            <a:r>
              <a:rPr lang="en-US" dirty="0"/>
              <a:t>push (plate)</a:t>
            </a:r>
          </a:p>
        </p:txBody>
      </p:sp>
      <p:sp>
        <p:nvSpPr>
          <p:cNvPr id="4" name="Flowchart: Magnetic Disk 3"/>
          <p:cNvSpPr/>
          <p:nvPr/>
        </p:nvSpPr>
        <p:spPr>
          <a:xfrm>
            <a:off x="7056107" y="3908444"/>
            <a:ext cx="3264363" cy="3840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 name="Straight Connector 5"/>
          <p:cNvCxnSpPr/>
          <p:nvPr/>
        </p:nvCxnSpPr>
        <p:spPr>
          <a:xfrm>
            <a:off x="6768075" y="4346687"/>
            <a:ext cx="3840427" cy="0"/>
          </a:xfrm>
          <a:prstGeom prst="line">
            <a:avLst/>
          </a:prstGeom>
          <a:ln w="57150">
            <a:solidFill>
              <a:srgbClr val="FF00FF"/>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15947" y="4100466"/>
            <a:ext cx="837024"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stack</a:t>
            </a:r>
          </a:p>
        </p:txBody>
      </p:sp>
      <p:sp>
        <p:nvSpPr>
          <p:cNvPr id="8" name="TextBox 7"/>
          <p:cNvSpPr txBox="1"/>
          <p:nvPr/>
        </p:nvSpPr>
        <p:spPr>
          <a:xfrm>
            <a:off x="5615947" y="4522205"/>
            <a:ext cx="2000163" cy="461665"/>
          </a:xfrm>
          <a:prstGeom prst="rect">
            <a:avLst/>
          </a:prstGeom>
          <a:noFill/>
        </p:spPr>
        <p:txBody>
          <a:bodyPr wrap="none" rtlCol="0">
            <a:spAutoFit/>
          </a:bodyPr>
          <a:lstStyle/>
          <a:p>
            <a:r>
              <a:rPr lang="en-US" sz="2400" b="1" dirty="0" err="1">
                <a:solidFill>
                  <a:schemeClr val="bg1"/>
                </a:solidFill>
                <a:effectLst>
                  <a:outerShdw blurRad="38100" dist="38100" dir="2700000" algn="tl">
                    <a:srgbClr val="000000">
                      <a:alpha val="43137"/>
                    </a:srgbClr>
                  </a:outerShdw>
                </a:effectLst>
              </a:rPr>
              <a:t>sizeOfStack</a:t>
            </a:r>
            <a:r>
              <a:rPr lang="en-US" sz="2400" b="1" dirty="0">
                <a:solidFill>
                  <a:schemeClr val="bg1"/>
                </a:solidFill>
                <a:effectLst>
                  <a:outerShdw blurRad="38100" dist="38100" dir="2700000" algn="tl">
                    <a:srgbClr val="000000">
                      <a:alpha val="43137"/>
                    </a:srgbClr>
                  </a:outerShdw>
                </a:effectLst>
              </a:rPr>
              <a:t> = </a:t>
            </a:r>
            <a:r>
              <a:rPr lang="en-US" sz="2400" b="1" dirty="0">
                <a:solidFill>
                  <a:srgbClr val="FF00FF"/>
                </a:solidFill>
                <a:effectLst>
                  <a:outerShdw blurRad="38100" dist="38100" dir="2700000" algn="tl">
                    <a:srgbClr val="000000">
                      <a:alpha val="43137"/>
                    </a:srgbClr>
                  </a:outerShdw>
                </a:effectLst>
              </a:rPr>
              <a:t> </a:t>
            </a:r>
          </a:p>
        </p:txBody>
      </p:sp>
      <p:sp>
        <p:nvSpPr>
          <p:cNvPr id="5" name="TextBox 4"/>
          <p:cNvSpPr txBox="1"/>
          <p:nvPr/>
        </p:nvSpPr>
        <p:spPr>
          <a:xfrm>
            <a:off x="7479134" y="4378575"/>
            <a:ext cx="461986" cy="748988"/>
          </a:xfrm>
          <a:prstGeom prst="rect">
            <a:avLst/>
          </a:prstGeom>
          <a:noFill/>
        </p:spPr>
        <p:txBody>
          <a:bodyPr wrap="none" rtlCol="0">
            <a:spAutoFit/>
          </a:bodyPr>
          <a:lstStyle/>
          <a:p>
            <a:r>
              <a:rPr lang="en-US" sz="4267" b="1" dirty="0">
                <a:solidFill>
                  <a:srgbClr val="FF00FF"/>
                </a:solidFill>
                <a:effectLst>
                  <a:outerShdw blurRad="38100" dist="38100" dir="2700000" algn="tl">
                    <a:srgbClr val="000000">
                      <a:alpha val="43137"/>
                    </a:srgbClr>
                  </a:outerShdw>
                </a:effectLst>
              </a:rPr>
              <a:t>1</a:t>
            </a:r>
          </a:p>
        </p:txBody>
      </p:sp>
      <p:sp>
        <p:nvSpPr>
          <p:cNvPr id="9" name="Content Placeholder 2"/>
          <p:cNvSpPr txBox="1">
            <a:spLocks/>
          </p:cNvSpPr>
          <p:nvPr/>
        </p:nvSpPr>
        <p:spPr>
          <a:xfrm>
            <a:off x="594631" y="1892830"/>
            <a:ext cx="10972800" cy="768085"/>
          </a:xfrm>
          <a:prstGeom prst="rect">
            <a:avLst/>
          </a:prstGeom>
        </p:spPr>
        <p:txBody>
          <a:bodyPr vert="horz" lIns="121920" tIns="60960" rIns="121920" bIns="60960" rtlCol="0">
            <a:normAutofit lnSpcReduction="10000"/>
          </a:bodyPr>
          <a:lstStyle>
            <a:lvl1pPr marL="342900" indent="-342900" algn="l" defTabSz="91440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bg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bg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67" dirty="0"/>
              <a:t>push (plate)</a:t>
            </a:r>
          </a:p>
        </p:txBody>
      </p:sp>
      <p:sp>
        <p:nvSpPr>
          <p:cNvPr id="10" name="Flowchart: Magnetic Disk 9"/>
          <p:cNvSpPr/>
          <p:nvPr/>
        </p:nvSpPr>
        <p:spPr>
          <a:xfrm>
            <a:off x="7056107" y="3520757"/>
            <a:ext cx="3264363" cy="3840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7479134" y="4376333"/>
            <a:ext cx="461986" cy="748988"/>
          </a:xfrm>
          <a:prstGeom prst="rect">
            <a:avLst/>
          </a:prstGeom>
          <a:noFill/>
        </p:spPr>
        <p:txBody>
          <a:bodyPr wrap="none" rtlCol="0">
            <a:spAutoFit/>
          </a:bodyPr>
          <a:lstStyle/>
          <a:p>
            <a:r>
              <a:rPr lang="en-US" sz="4267" b="1" dirty="0">
                <a:solidFill>
                  <a:srgbClr val="FF00FF"/>
                </a:solidFill>
                <a:effectLst>
                  <a:outerShdw blurRad="38100" dist="38100" dir="2700000" algn="tl">
                    <a:srgbClr val="000000">
                      <a:alpha val="43137"/>
                    </a:srgbClr>
                  </a:outerShdw>
                </a:effectLst>
              </a:rPr>
              <a:t>2</a:t>
            </a:r>
          </a:p>
        </p:txBody>
      </p:sp>
      <p:sp>
        <p:nvSpPr>
          <p:cNvPr id="12" name="TextBox 11"/>
          <p:cNvSpPr txBox="1"/>
          <p:nvPr/>
        </p:nvSpPr>
        <p:spPr>
          <a:xfrm>
            <a:off x="7458227" y="4394479"/>
            <a:ext cx="461986" cy="748988"/>
          </a:xfrm>
          <a:prstGeom prst="rect">
            <a:avLst/>
          </a:prstGeom>
          <a:noFill/>
        </p:spPr>
        <p:txBody>
          <a:bodyPr wrap="none" rtlCol="0">
            <a:spAutoFit/>
          </a:bodyPr>
          <a:lstStyle/>
          <a:p>
            <a:r>
              <a:rPr lang="en-US" sz="4267" b="1" dirty="0">
                <a:solidFill>
                  <a:srgbClr val="FF00FF"/>
                </a:solidFill>
                <a:effectLst>
                  <a:outerShdw blurRad="38100" dist="38100" dir="2700000" algn="tl">
                    <a:srgbClr val="000000">
                      <a:alpha val="43137"/>
                    </a:srgbClr>
                  </a:outerShdw>
                </a:effectLst>
              </a:rPr>
              <a:t>0</a:t>
            </a:r>
          </a:p>
        </p:txBody>
      </p:sp>
    </p:spTree>
    <p:extLst>
      <p:ext uri="{BB962C8B-B14F-4D97-AF65-F5344CB8AC3E}">
        <p14:creationId xmlns:p14="http://schemas.microsoft.com/office/powerpoint/2010/main" val="221213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53" presetClass="exit" presetSubtype="32" fill="hold" grpId="1" nodeType="afterEffect">
                                  <p:stCondLst>
                                    <p:cond delay="0"/>
                                  </p:stCondLst>
                                  <p:childTnLst>
                                    <p:anim calcmode="lin" valueType="num">
                                      <p:cBhvr>
                                        <p:cTn id="26" dur="500"/>
                                        <p:tgtEl>
                                          <p:spTgt spid="12"/>
                                        </p:tgtEl>
                                        <p:attrNameLst>
                                          <p:attrName>ppt_w</p:attrName>
                                        </p:attrNameLst>
                                      </p:cBhvr>
                                      <p:tavLst>
                                        <p:tav tm="0">
                                          <p:val>
                                            <p:strVal val="ppt_w"/>
                                          </p:val>
                                        </p:tav>
                                        <p:tav tm="100000">
                                          <p:val>
                                            <p:fltVal val="0"/>
                                          </p:val>
                                        </p:tav>
                                      </p:tavLst>
                                    </p:anim>
                                    <p:anim calcmode="lin" valueType="num">
                                      <p:cBhvr>
                                        <p:cTn id="27" dur="500"/>
                                        <p:tgtEl>
                                          <p:spTgt spid="12"/>
                                        </p:tgtEl>
                                        <p:attrNameLst>
                                          <p:attrName>ppt_h</p:attrName>
                                        </p:attrNameLst>
                                      </p:cBhvr>
                                      <p:tavLst>
                                        <p:tav tm="0">
                                          <p:val>
                                            <p:strVal val="ppt_h"/>
                                          </p:val>
                                        </p:tav>
                                        <p:tav tm="100000">
                                          <p:val>
                                            <p:fltVal val="0"/>
                                          </p:val>
                                        </p:tav>
                                      </p:tavLst>
                                    </p:anim>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par>
                          <p:cTn id="43" fill="hold">
                            <p:stCondLst>
                              <p:cond delay="500"/>
                            </p:stCondLst>
                            <p:childTnLst>
                              <p:par>
                                <p:cTn id="44" presetID="47"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childTnLst>
                          </p:cTn>
                        </p:par>
                        <p:par>
                          <p:cTn id="49" fill="hold">
                            <p:stCondLst>
                              <p:cond delay="1500"/>
                            </p:stCondLst>
                            <p:childTnLst>
                              <p:par>
                                <p:cTn id="50" presetID="53" presetClass="exit" presetSubtype="32" fill="hold" grpId="1" nodeType="afterEffect">
                                  <p:stCondLst>
                                    <p:cond delay="0"/>
                                  </p:stCondLst>
                                  <p:childTnLst>
                                    <p:anim calcmode="lin" valueType="num">
                                      <p:cBhvr>
                                        <p:cTn id="51" dur="500"/>
                                        <p:tgtEl>
                                          <p:spTgt spid="5"/>
                                        </p:tgtEl>
                                        <p:attrNameLst>
                                          <p:attrName>ppt_w</p:attrName>
                                        </p:attrNameLst>
                                      </p:cBhvr>
                                      <p:tavLst>
                                        <p:tav tm="0">
                                          <p:val>
                                            <p:strVal val="ppt_w"/>
                                          </p:val>
                                        </p:tav>
                                        <p:tav tm="100000">
                                          <p:val>
                                            <p:fltVal val="0"/>
                                          </p:val>
                                        </p:tav>
                                      </p:tavLst>
                                    </p:anim>
                                    <p:anim calcmode="lin" valueType="num">
                                      <p:cBhvr>
                                        <p:cTn id="52" dur="500"/>
                                        <p:tgtEl>
                                          <p:spTgt spid="5"/>
                                        </p:tgtEl>
                                        <p:attrNameLst>
                                          <p:attrName>ppt_h</p:attrName>
                                        </p:attrNameLst>
                                      </p:cBhvr>
                                      <p:tavLst>
                                        <p:tav tm="0">
                                          <p:val>
                                            <p:strVal val="ppt_h"/>
                                          </p:val>
                                        </p:tav>
                                        <p:tav tm="100000">
                                          <p:val>
                                            <p:fltVal val="0"/>
                                          </p:val>
                                        </p:tav>
                                      </p:tavLst>
                                    </p:anim>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 calcmode="lin" valueType="num">
                                      <p:cBhvr>
                                        <p:cTn id="58" dur="500" fill="hold"/>
                                        <p:tgtEl>
                                          <p:spTgt spid="11"/>
                                        </p:tgtEl>
                                        <p:attrNameLst>
                                          <p:attrName>ppt_w</p:attrName>
                                        </p:attrNameLst>
                                      </p:cBhvr>
                                      <p:tavLst>
                                        <p:tav tm="0">
                                          <p:val>
                                            <p:fltVal val="0"/>
                                          </p:val>
                                        </p:tav>
                                        <p:tav tm="100000">
                                          <p:val>
                                            <p:strVal val="#ppt_w"/>
                                          </p:val>
                                        </p:tav>
                                      </p:tavLst>
                                    </p:anim>
                                    <p:anim calcmode="lin" valueType="num">
                                      <p:cBhvr>
                                        <p:cTn id="59" dur="500" fill="hold"/>
                                        <p:tgtEl>
                                          <p:spTgt spid="11"/>
                                        </p:tgtEl>
                                        <p:attrNameLst>
                                          <p:attrName>ppt_h</p:attrName>
                                        </p:attrNameLst>
                                      </p:cBhvr>
                                      <p:tavLst>
                                        <p:tav tm="0">
                                          <p:val>
                                            <p:fltVal val="0"/>
                                          </p:val>
                                        </p:tav>
                                        <p:tav tm="100000">
                                          <p:val>
                                            <p:strVal val="#ppt_h"/>
                                          </p:val>
                                        </p:tav>
                                      </p:tavLst>
                                    </p:anim>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p:bldP spid="5" grpId="1"/>
      <p:bldP spid="9" grpId="0"/>
      <p:bldP spid="10" grpId="0" animBg="1"/>
      <p:bldP spid="11" grpId="0"/>
      <p:bldP spid="12" grpId="0"/>
      <p:bldP spid="1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Stacks Work</a:t>
            </a:r>
          </a:p>
        </p:txBody>
      </p:sp>
      <p:sp>
        <p:nvSpPr>
          <p:cNvPr id="3" name="Content Placeholder 2"/>
          <p:cNvSpPr>
            <a:spLocks noGrp="1"/>
          </p:cNvSpPr>
          <p:nvPr>
            <p:ph idx="1"/>
          </p:nvPr>
        </p:nvSpPr>
        <p:spPr>
          <a:xfrm>
            <a:off x="609600" y="1316766"/>
            <a:ext cx="10972800" cy="768085"/>
          </a:xfrm>
        </p:spPr>
        <p:txBody>
          <a:bodyPr>
            <a:normAutofit/>
          </a:bodyPr>
          <a:lstStyle/>
          <a:p>
            <a:r>
              <a:rPr lang="en-US" dirty="0"/>
              <a:t>push (plate)</a:t>
            </a:r>
          </a:p>
        </p:txBody>
      </p:sp>
      <p:sp>
        <p:nvSpPr>
          <p:cNvPr id="4" name="Flowchart: Magnetic Disk 3"/>
          <p:cNvSpPr/>
          <p:nvPr/>
        </p:nvSpPr>
        <p:spPr>
          <a:xfrm>
            <a:off x="7056107" y="3908444"/>
            <a:ext cx="3264363" cy="3840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 name="Straight Connector 5"/>
          <p:cNvCxnSpPr/>
          <p:nvPr/>
        </p:nvCxnSpPr>
        <p:spPr>
          <a:xfrm>
            <a:off x="6768075" y="4346687"/>
            <a:ext cx="3840427" cy="0"/>
          </a:xfrm>
          <a:prstGeom prst="line">
            <a:avLst/>
          </a:prstGeom>
          <a:ln w="57150">
            <a:solidFill>
              <a:srgbClr val="FF00FF"/>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15947" y="4100466"/>
            <a:ext cx="837024"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stack</a:t>
            </a:r>
          </a:p>
        </p:txBody>
      </p:sp>
      <p:sp>
        <p:nvSpPr>
          <p:cNvPr id="8" name="TextBox 7"/>
          <p:cNvSpPr txBox="1"/>
          <p:nvPr/>
        </p:nvSpPr>
        <p:spPr>
          <a:xfrm>
            <a:off x="5615947" y="4522205"/>
            <a:ext cx="2000163" cy="461665"/>
          </a:xfrm>
          <a:prstGeom prst="rect">
            <a:avLst/>
          </a:prstGeom>
          <a:noFill/>
        </p:spPr>
        <p:txBody>
          <a:bodyPr wrap="none" rtlCol="0">
            <a:spAutoFit/>
          </a:bodyPr>
          <a:lstStyle/>
          <a:p>
            <a:r>
              <a:rPr lang="en-US" sz="2400" b="1" dirty="0" err="1">
                <a:solidFill>
                  <a:schemeClr val="bg1"/>
                </a:solidFill>
                <a:effectLst>
                  <a:outerShdw blurRad="38100" dist="38100" dir="2700000" algn="tl">
                    <a:srgbClr val="000000">
                      <a:alpha val="43137"/>
                    </a:srgbClr>
                  </a:outerShdw>
                </a:effectLst>
              </a:rPr>
              <a:t>sizeOfStack</a:t>
            </a:r>
            <a:r>
              <a:rPr lang="en-US" sz="2400" b="1" dirty="0">
                <a:solidFill>
                  <a:schemeClr val="bg1"/>
                </a:solidFill>
                <a:effectLst>
                  <a:outerShdw blurRad="38100" dist="38100" dir="2700000" algn="tl">
                    <a:srgbClr val="000000">
                      <a:alpha val="43137"/>
                    </a:srgbClr>
                  </a:outerShdw>
                </a:effectLst>
              </a:rPr>
              <a:t> = </a:t>
            </a:r>
            <a:r>
              <a:rPr lang="en-US" sz="2400" b="1" dirty="0">
                <a:solidFill>
                  <a:srgbClr val="FF00FF"/>
                </a:solidFill>
                <a:effectLst>
                  <a:outerShdw blurRad="38100" dist="38100" dir="2700000" algn="tl">
                    <a:srgbClr val="000000">
                      <a:alpha val="43137"/>
                    </a:srgbClr>
                  </a:outerShdw>
                </a:effectLst>
              </a:rPr>
              <a:t> </a:t>
            </a:r>
          </a:p>
        </p:txBody>
      </p:sp>
      <p:sp>
        <p:nvSpPr>
          <p:cNvPr id="9" name="Content Placeholder 2"/>
          <p:cNvSpPr txBox="1">
            <a:spLocks/>
          </p:cNvSpPr>
          <p:nvPr/>
        </p:nvSpPr>
        <p:spPr>
          <a:xfrm>
            <a:off x="594631" y="1892830"/>
            <a:ext cx="10972800" cy="768085"/>
          </a:xfrm>
          <a:prstGeom prst="rect">
            <a:avLst/>
          </a:prstGeom>
        </p:spPr>
        <p:txBody>
          <a:bodyPr vert="horz" lIns="121920" tIns="60960" rIns="121920" bIns="60960" rtlCol="0">
            <a:normAutofit lnSpcReduction="10000"/>
          </a:bodyPr>
          <a:lstStyle>
            <a:lvl1pPr marL="342900" indent="-342900" algn="l" defTabSz="91440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bg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bg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67" dirty="0"/>
              <a:t>push (plate)</a:t>
            </a:r>
          </a:p>
        </p:txBody>
      </p:sp>
      <p:sp>
        <p:nvSpPr>
          <p:cNvPr id="10" name="Flowchart: Magnetic Disk 9"/>
          <p:cNvSpPr/>
          <p:nvPr/>
        </p:nvSpPr>
        <p:spPr>
          <a:xfrm>
            <a:off x="7056107" y="3520757"/>
            <a:ext cx="3264363" cy="3840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7536160" y="4378575"/>
            <a:ext cx="461986" cy="748988"/>
          </a:xfrm>
          <a:prstGeom prst="rect">
            <a:avLst/>
          </a:prstGeom>
          <a:noFill/>
        </p:spPr>
        <p:txBody>
          <a:bodyPr wrap="none" rtlCol="0">
            <a:spAutoFit/>
          </a:bodyPr>
          <a:lstStyle/>
          <a:p>
            <a:r>
              <a:rPr lang="en-US" sz="4267" b="1" dirty="0">
                <a:solidFill>
                  <a:srgbClr val="FF00FF"/>
                </a:solidFill>
                <a:effectLst>
                  <a:outerShdw blurRad="38100" dist="38100" dir="2700000" algn="tl">
                    <a:srgbClr val="000000">
                      <a:alpha val="43137"/>
                    </a:srgbClr>
                  </a:outerShdw>
                </a:effectLst>
              </a:rPr>
              <a:t>2</a:t>
            </a:r>
          </a:p>
        </p:txBody>
      </p:sp>
      <p:sp>
        <p:nvSpPr>
          <p:cNvPr id="13" name="Content Placeholder 2"/>
          <p:cNvSpPr txBox="1">
            <a:spLocks/>
          </p:cNvSpPr>
          <p:nvPr/>
        </p:nvSpPr>
        <p:spPr>
          <a:xfrm>
            <a:off x="595808" y="2517264"/>
            <a:ext cx="10972800" cy="768085"/>
          </a:xfrm>
          <a:prstGeom prst="rect">
            <a:avLst/>
          </a:prstGeom>
        </p:spPr>
        <p:txBody>
          <a:bodyPr vert="horz" lIns="121920" tIns="60960" rIns="121920" bIns="60960" rtlCol="0">
            <a:normAutofit lnSpcReduction="10000"/>
          </a:bodyPr>
          <a:lstStyle>
            <a:lvl1pPr marL="342900" indent="-342900" algn="l" defTabSz="91440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bg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bg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67" dirty="0">
                <a:solidFill>
                  <a:srgbClr val="FF00FF"/>
                </a:solidFill>
              </a:rPr>
              <a:t>pop( )</a:t>
            </a:r>
          </a:p>
        </p:txBody>
      </p:sp>
      <p:sp>
        <p:nvSpPr>
          <p:cNvPr id="14" name="TextBox 13"/>
          <p:cNvSpPr txBox="1"/>
          <p:nvPr/>
        </p:nvSpPr>
        <p:spPr>
          <a:xfrm>
            <a:off x="7536160" y="4378575"/>
            <a:ext cx="461986" cy="748988"/>
          </a:xfrm>
          <a:prstGeom prst="rect">
            <a:avLst/>
          </a:prstGeom>
          <a:noFill/>
        </p:spPr>
        <p:txBody>
          <a:bodyPr wrap="none" rtlCol="0">
            <a:spAutoFit/>
          </a:bodyPr>
          <a:lstStyle/>
          <a:p>
            <a:r>
              <a:rPr lang="en-US" sz="4267" b="1" dirty="0">
                <a:solidFill>
                  <a:srgbClr val="FF00FF"/>
                </a:solidFill>
                <a:effectLst>
                  <a:outerShdw blurRad="38100" dist="38100" dir="2700000" algn="tl">
                    <a:srgbClr val="000000">
                      <a:alpha val="43137"/>
                    </a:srgbClr>
                  </a:outerShdw>
                </a:effectLst>
              </a:rPr>
              <a:t>1</a:t>
            </a:r>
          </a:p>
        </p:txBody>
      </p:sp>
    </p:spTree>
    <p:extLst>
      <p:ext uri="{BB962C8B-B14F-4D97-AF65-F5344CB8AC3E}">
        <p14:creationId xmlns:p14="http://schemas.microsoft.com/office/powerpoint/2010/main" val="393083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10"/>
                                        </p:tgtEl>
                                      </p:cBhvr>
                                    </p:animEffect>
                                    <p:anim calcmode="lin" valueType="num">
                                      <p:cBhvr>
                                        <p:cTn id="7" dur="1000"/>
                                        <p:tgtEl>
                                          <p:spTgt spid="10"/>
                                        </p:tgtEl>
                                        <p:attrNameLst>
                                          <p:attrName>ppt_x</p:attrName>
                                        </p:attrNameLst>
                                      </p:cBhvr>
                                      <p:tavLst>
                                        <p:tav tm="0">
                                          <p:val>
                                            <p:strVal val="ppt_x"/>
                                          </p:val>
                                        </p:tav>
                                        <p:tav tm="100000">
                                          <p:val>
                                            <p:strVal val="ppt_x"/>
                                          </p:val>
                                        </p:tav>
                                      </p:tavLst>
                                    </p:anim>
                                    <p:anim calcmode="lin" valueType="num">
                                      <p:cBhvr>
                                        <p:cTn id="8" dur="1000"/>
                                        <p:tgtEl>
                                          <p:spTgt spid="10"/>
                                        </p:tgtEl>
                                        <p:attrNameLst>
                                          <p:attrName>ppt_y</p:attrName>
                                        </p:attrNameLst>
                                      </p:cBhvr>
                                      <p:tavLst>
                                        <p:tav tm="0">
                                          <p:val>
                                            <p:strVal val="ppt_y"/>
                                          </p:val>
                                        </p:tav>
                                        <p:tav tm="100000">
                                          <p:val>
                                            <p:strVal val="ppt_y-.1"/>
                                          </p:val>
                                        </p:tav>
                                      </p:tavLst>
                                    </p:anim>
                                    <p:set>
                                      <p:cBhvr>
                                        <p:cTn id="9" dur="1" fill="hold">
                                          <p:stCondLst>
                                            <p:cond delay="999"/>
                                          </p:stCondLst>
                                        </p:cTn>
                                        <p:tgtEl>
                                          <p:spTgt spid="10"/>
                                        </p:tgtEl>
                                        <p:attrNameLst>
                                          <p:attrName>style.visibility</p:attrName>
                                        </p:attrNameLst>
                                      </p:cBhvr>
                                      <p:to>
                                        <p:strVal val="hidden"/>
                                      </p:to>
                                    </p:set>
                                  </p:childTnLst>
                                </p:cTn>
                              </p:par>
                            </p:childTnLst>
                          </p:cTn>
                        </p:par>
                        <p:par>
                          <p:cTn id="10" fill="hold">
                            <p:stCondLst>
                              <p:cond delay="1000"/>
                            </p:stCondLst>
                            <p:childTnLst>
                              <p:par>
                                <p:cTn id="11" presetID="53" presetClass="exit" presetSubtype="32" fill="hold" grpId="0" nodeType="afterEffect">
                                  <p:stCondLst>
                                    <p:cond delay="0"/>
                                  </p:stCondLst>
                                  <p:childTnLst>
                                    <p:anim calcmode="lin" valueType="num">
                                      <p:cBhvr>
                                        <p:cTn id="12" dur="500"/>
                                        <p:tgtEl>
                                          <p:spTgt spid="11"/>
                                        </p:tgtEl>
                                        <p:attrNameLst>
                                          <p:attrName>ppt_w</p:attrName>
                                        </p:attrNameLst>
                                      </p:cBhvr>
                                      <p:tavLst>
                                        <p:tav tm="0">
                                          <p:val>
                                            <p:strVal val="ppt_w"/>
                                          </p:val>
                                        </p:tav>
                                        <p:tav tm="100000">
                                          <p:val>
                                            <p:fltVal val="0"/>
                                          </p:val>
                                        </p:tav>
                                      </p:tavLst>
                                    </p:anim>
                                    <p:anim calcmode="lin" valueType="num">
                                      <p:cBhvr>
                                        <p:cTn id="13" dur="500"/>
                                        <p:tgtEl>
                                          <p:spTgt spid="11"/>
                                        </p:tgtEl>
                                        <p:attrNameLst>
                                          <p:attrName>ppt_h</p:attrName>
                                        </p:attrNameLst>
                                      </p:cBhvr>
                                      <p:tavLst>
                                        <p:tav tm="0">
                                          <p:val>
                                            <p:strVal val="ppt_h"/>
                                          </p:val>
                                        </p:tav>
                                        <p:tav tm="100000">
                                          <p:val>
                                            <p:fltVal val="0"/>
                                          </p:val>
                                        </p:tav>
                                      </p:tavLst>
                                    </p:anim>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Stacks Work</a:t>
            </a:r>
          </a:p>
        </p:txBody>
      </p:sp>
      <p:sp>
        <p:nvSpPr>
          <p:cNvPr id="3" name="Content Placeholder 2"/>
          <p:cNvSpPr>
            <a:spLocks noGrp="1"/>
          </p:cNvSpPr>
          <p:nvPr>
            <p:ph idx="1"/>
          </p:nvPr>
        </p:nvSpPr>
        <p:spPr>
          <a:xfrm>
            <a:off x="609600" y="1316766"/>
            <a:ext cx="10972800" cy="768085"/>
          </a:xfrm>
        </p:spPr>
        <p:txBody>
          <a:bodyPr>
            <a:normAutofit/>
          </a:bodyPr>
          <a:lstStyle/>
          <a:p>
            <a:r>
              <a:rPr lang="en-US" dirty="0"/>
              <a:t>push (plate)</a:t>
            </a:r>
          </a:p>
        </p:txBody>
      </p:sp>
      <p:cxnSp>
        <p:nvCxnSpPr>
          <p:cNvPr id="6" name="Straight Connector 5"/>
          <p:cNvCxnSpPr/>
          <p:nvPr/>
        </p:nvCxnSpPr>
        <p:spPr>
          <a:xfrm>
            <a:off x="6768075" y="4346687"/>
            <a:ext cx="3840427" cy="0"/>
          </a:xfrm>
          <a:prstGeom prst="line">
            <a:avLst/>
          </a:prstGeom>
          <a:ln w="57150">
            <a:solidFill>
              <a:srgbClr val="FF00FF"/>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15947" y="4100466"/>
            <a:ext cx="837024" cy="461665"/>
          </a:xfrm>
          <a:prstGeom prst="rect">
            <a:avLst/>
          </a:prstGeom>
          <a:noFill/>
        </p:spPr>
        <p:txBody>
          <a:bodyPr wrap="none" rtlCol="0">
            <a:spAutoFit/>
          </a:bodyPr>
          <a:lstStyle/>
          <a:p>
            <a:r>
              <a:rPr lang="en-US" sz="2400" b="1" dirty="0">
                <a:solidFill>
                  <a:schemeClr val="bg1"/>
                </a:solidFill>
                <a:effectLst>
                  <a:outerShdw blurRad="38100" dist="38100" dir="2700000" algn="tl">
                    <a:srgbClr val="000000">
                      <a:alpha val="43137"/>
                    </a:srgbClr>
                  </a:outerShdw>
                </a:effectLst>
              </a:rPr>
              <a:t>stack</a:t>
            </a:r>
          </a:p>
        </p:txBody>
      </p:sp>
      <p:sp>
        <p:nvSpPr>
          <p:cNvPr id="8" name="TextBox 7"/>
          <p:cNvSpPr txBox="1"/>
          <p:nvPr/>
        </p:nvSpPr>
        <p:spPr>
          <a:xfrm>
            <a:off x="5615947" y="4522205"/>
            <a:ext cx="2000163" cy="461665"/>
          </a:xfrm>
          <a:prstGeom prst="rect">
            <a:avLst/>
          </a:prstGeom>
          <a:noFill/>
        </p:spPr>
        <p:txBody>
          <a:bodyPr wrap="none" rtlCol="0">
            <a:spAutoFit/>
          </a:bodyPr>
          <a:lstStyle/>
          <a:p>
            <a:r>
              <a:rPr lang="en-US" sz="2400" b="1" dirty="0" err="1">
                <a:solidFill>
                  <a:schemeClr val="bg1"/>
                </a:solidFill>
                <a:effectLst>
                  <a:outerShdw blurRad="38100" dist="38100" dir="2700000" algn="tl">
                    <a:srgbClr val="000000">
                      <a:alpha val="43137"/>
                    </a:srgbClr>
                  </a:outerShdw>
                </a:effectLst>
              </a:rPr>
              <a:t>sizeOfStack</a:t>
            </a:r>
            <a:r>
              <a:rPr lang="en-US" sz="2400" b="1" dirty="0">
                <a:solidFill>
                  <a:schemeClr val="bg1"/>
                </a:solidFill>
                <a:effectLst>
                  <a:outerShdw blurRad="38100" dist="38100" dir="2700000" algn="tl">
                    <a:srgbClr val="000000">
                      <a:alpha val="43137"/>
                    </a:srgbClr>
                  </a:outerShdw>
                </a:effectLst>
              </a:rPr>
              <a:t> = </a:t>
            </a:r>
            <a:r>
              <a:rPr lang="en-US" sz="2400" b="1" dirty="0">
                <a:solidFill>
                  <a:srgbClr val="FF00FF"/>
                </a:solidFill>
                <a:effectLst>
                  <a:outerShdw blurRad="38100" dist="38100" dir="2700000" algn="tl">
                    <a:srgbClr val="000000">
                      <a:alpha val="43137"/>
                    </a:srgbClr>
                  </a:outerShdw>
                </a:effectLst>
              </a:rPr>
              <a:t> </a:t>
            </a:r>
          </a:p>
        </p:txBody>
      </p:sp>
      <p:sp>
        <p:nvSpPr>
          <p:cNvPr id="9" name="Content Placeholder 2"/>
          <p:cNvSpPr txBox="1">
            <a:spLocks/>
          </p:cNvSpPr>
          <p:nvPr/>
        </p:nvSpPr>
        <p:spPr>
          <a:xfrm>
            <a:off x="594631" y="1892830"/>
            <a:ext cx="10972800" cy="768085"/>
          </a:xfrm>
          <a:prstGeom prst="rect">
            <a:avLst/>
          </a:prstGeom>
        </p:spPr>
        <p:txBody>
          <a:bodyPr vert="horz" lIns="121920" tIns="60960" rIns="121920" bIns="60960" rtlCol="0">
            <a:normAutofit lnSpcReduction="10000"/>
          </a:bodyPr>
          <a:lstStyle>
            <a:lvl1pPr marL="342900" indent="-342900" algn="l" defTabSz="91440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bg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bg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67" dirty="0"/>
              <a:t>push (plate)</a:t>
            </a:r>
          </a:p>
        </p:txBody>
      </p:sp>
      <p:sp>
        <p:nvSpPr>
          <p:cNvPr id="10" name="Flowchart: Magnetic Disk 9"/>
          <p:cNvSpPr/>
          <p:nvPr/>
        </p:nvSpPr>
        <p:spPr>
          <a:xfrm>
            <a:off x="7056107" y="3813043"/>
            <a:ext cx="3264363" cy="38404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7536160" y="4378575"/>
            <a:ext cx="461986" cy="748988"/>
          </a:xfrm>
          <a:prstGeom prst="rect">
            <a:avLst/>
          </a:prstGeom>
          <a:noFill/>
        </p:spPr>
        <p:txBody>
          <a:bodyPr wrap="none" rtlCol="0">
            <a:spAutoFit/>
          </a:bodyPr>
          <a:lstStyle/>
          <a:p>
            <a:r>
              <a:rPr lang="en-US" sz="4267" b="1" dirty="0">
                <a:solidFill>
                  <a:srgbClr val="FF00FF"/>
                </a:solidFill>
                <a:effectLst>
                  <a:outerShdw blurRad="38100" dist="38100" dir="2700000" algn="tl">
                    <a:srgbClr val="000000">
                      <a:alpha val="43137"/>
                    </a:srgbClr>
                  </a:outerShdw>
                </a:effectLst>
              </a:rPr>
              <a:t>1</a:t>
            </a:r>
          </a:p>
        </p:txBody>
      </p:sp>
      <p:sp>
        <p:nvSpPr>
          <p:cNvPr id="13" name="Content Placeholder 2"/>
          <p:cNvSpPr txBox="1">
            <a:spLocks/>
          </p:cNvSpPr>
          <p:nvPr/>
        </p:nvSpPr>
        <p:spPr>
          <a:xfrm>
            <a:off x="595808" y="2517264"/>
            <a:ext cx="10972800" cy="768085"/>
          </a:xfrm>
          <a:prstGeom prst="rect">
            <a:avLst/>
          </a:prstGeom>
        </p:spPr>
        <p:txBody>
          <a:bodyPr vert="horz" lIns="121920" tIns="60960" rIns="121920" bIns="60960" rtlCol="0">
            <a:normAutofit lnSpcReduction="10000"/>
          </a:bodyPr>
          <a:lstStyle>
            <a:lvl1pPr marL="342900" indent="-342900" algn="l" defTabSz="91440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bg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bg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67" dirty="0">
                <a:solidFill>
                  <a:srgbClr val="FF00FF"/>
                </a:solidFill>
              </a:rPr>
              <a:t>pop( )</a:t>
            </a:r>
          </a:p>
        </p:txBody>
      </p:sp>
      <p:sp>
        <p:nvSpPr>
          <p:cNvPr id="14" name="TextBox 13"/>
          <p:cNvSpPr txBox="1"/>
          <p:nvPr/>
        </p:nvSpPr>
        <p:spPr>
          <a:xfrm>
            <a:off x="7536160" y="4405233"/>
            <a:ext cx="461986" cy="748988"/>
          </a:xfrm>
          <a:prstGeom prst="rect">
            <a:avLst/>
          </a:prstGeom>
          <a:noFill/>
        </p:spPr>
        <p:txBody>
          <a:bodyPr wrap="none" rtlCol="0">
            <a:spAutoFit/>
          </a:bodyPr>
          <a:lstStyle/>
          <a:p>
            <a:r>
              <a:rPr lang="en-US" sz="4267" b="1" dirty="0">
                <a:solidFill>
                  <a:srgbClr val="FF00FF"/>
                </a:solidFill>
                <a:effectLst>
                  <a:outerShdw blurRad="38100" dist="38100" dir="2700000" algn="tl">
                    <a:srgbClr val="000000">
                      <a:alpha val="43137"/>
                    </a:srgbClr>
                  </a:outerShdw>
                </a:effectLst>
              </a:rPr>
              <a:t>0</a:t>
            </a:r>
          </a:p>
        </p:txBody>
      </p:sp>
      <p:sp>
        <p:nvSpPr>
          <p:cNvPr id="15" name="Content Placeholder 2"/>
          <p:cNvSpPr txBox="1">
            <a:spLocks/>
          </p:cNvSpPr>
          <p:nvPr/>
        </p:nvSpPr>
        <p:spPr>
          <a:xfrm>
            <a:off x="571952" y="3104507"/>
            <a:ext cx="10972800" cy="768085"/>
          </a:xfrm>
          <a:prstGeom prst="rect">
            <a:avLst/>
          </a:prstGeom>
        </p:spPr>
        <p:txBody>
          <a:bodyPr vert="horz" lIns="121920" tIns="60960" rIns="121920" bIns="60960" rtlCol="0">
            <a:normAutofit lnSpcReduction="10000"/>
          </a:bodyPr>
          <a:lstStyle>
            <a:lvl1pPr marL="342900" indent="-342900" algn="l" defTabSz="91440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bg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bg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bg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67" dirty="0">
                <a:solidFill>
                  <a:srgbClr val="FF00FF"/>
                </a:solidFill>
              </a:rPr>
              <a:t>pop( )</a:t>
            </a:r>
          </a:p>
        </p:txBody>
      </p:sp>
    </p:spTree>
    <p:extLst>
      <p:ext uri="{BB962C8B-B14F-4D97-AF65-F5344CB8AC3E}">
        <p14:creationId xmlns:p14="http://schemas.microsoft.com/office/powerpoint/2010/main" val="7532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10"/>
                                        </p:tgtEl>
                                      </p:cBhvr>
                                    </p:animEffect>
                                    <p:anim calcmode="lin" valueType="num">
                                      <p:cBhvr>
                                        <p:cTn id="7" dur="1000"/>
                                        <p:tgtEl>
                                          <p:spTgt spid="10"/>
                                        </p:tgtEl>
                                        <p:attrNameLst>
                                          <p:attrName>ppt_x</p:attrName>
                                        </p:attrNameLst>
                                      </p:cBhvr>
                                      <p:tavLst>
                                        <p:tav tm="0">
                                          <p:val>
                                            <p:strVal val="ppt_x"/>
                                          </p:val>
                                        </p:tav>
                                        <p:tav tm="100000">
                                          <p:val>
                                            <p:strVal val="ppt_x"/>
                                          </p:val>
                                        </p:tav>
                                      </p:tavLst>
                                    </p:anim>
                                    <p:anim calcmode="lin" valueType="num">
                                      <p:cBhvr>
                                        <p:cTn id="8" dur="1000"/>
                                        <p:tgtEl>
                                          <p:spTgt spid="10"/>
                                        </p:tgtEl>
                                        <p:attrNameLst>
                                          <p:attrName>ppt_y</p:attrName>
                                        </p:attrNameLst>
                                      </p:cBhvr>
                                      <p:tavLst>
                                        <p:tav tm="0">
                                          <p:val>
                                            <p:strVal val="ppt_y"/>
                                          </p:val>
                                        </p:tav>
                                        <p:tav tm="100000">
                                          <p:val>
                                            <p:strVal val="ppt_y-.1"/>
                                          </p:val>
                                        </p:tav>
                                      </p:tavLst>
                                    </p:anim>
                                    <p:set>
                                      <p:cBhvr>
                                        <p:cTn id="9" dur="1" fill="hold">
                                          <p:stCondLst>
                                            <p:cond delay="999"/>
                                          </p:stCondLst>
                                        </p:cTn>
                                        <p:tgtEl>
                                          <p:spTgt spid="10"/>
                                        </p:tgtEl>
                                        <p:attrNameLst>
                                          <p:attrName>style.visibility</p:attrName>
                                        </p:attrNameLst>
                                      </p:cBhvr>
                                      <p:to>
                                        <p:strVal val="hidden"/>
                                      </p:to>
                                    </p:set>
                                  </p:childTnLst>
                                </p:cTn>
                              </p:par>
                            </p:childTnLst>
                          </p:cTn>
                        </p:par>
                        <p:par>
                          <p:cTn id="10" fill="hold">
                            <p:stCondLst>
                              <p:cond delay="1000"/>
                            </p:stCondLst>
                            <p:childTnLst>
                              <p:par>
                                <p:cTn id="11" presetID="53" presetClass="exit" presetSubtype="32" fill="hold" grpId="0" nodeType="afterEffect">
                                  <p:stCondLst>
                                    <p:cond delay="0"/>
                                  </p:stCondLst>
                                  <p:childTnLst>
                                    <p:anim calcmode="lin" valueType="num">
                                      <p:cBhvr>
                                        <p:cTn id="12" dur="500"/>
                                        <p:tgtEl>
                                          <p:spTgt spid="11"/>
                                        </p:tgtEl>
                                        <p:attrNameLst>
                                          <p:attrName>ppt_w</p:attrName>
                                        </p:attrNameLst>
                                      </p:cBhvr>
                                      <p:tavLst>
                                        <p:tav tm="0">
                                          <p:val>
                                            <p:strVal val="ppt_w"/>
                                          </p:val>
                                        </p:tav>
                                        <p:tav tm="100000">
                                          <p:val>
                                            <p:fltVal val="0"/>
                                          </p:val>
                                        </p:tav>
                                      </p:tavLst>
                                    </p:anim>
                                    <p:anim calcmode="lin" valueType="num">
                                      <p:cBhvr>
                                        <p:cTn id="13" dur="500"/>
                                        <p:tgtEl>
                                          <p:spTgt spid="11"/>
                                        </p:tgtEl>
                                        <p:attrNameLst>
                                          <p:attrName>ppt_h</p:attrName>
                                        </p:attrNameLst>
                                      </p:cBhvr>
                                      <p:tavLst>
                                        <p:tav tm="0">
                                          <p:val>
                                            <p:strVal val="ppt_h"/>
                                          </p:val>
                                        </p:tav>
                                        <p:tav tm="100000">
                                          <p:val>
                                            <p:fltVal val="0"/>
                                          </p:val>
                                        </p:tav>
                                      </p:tavLst>
                                    </p:anim>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5360" y="4589588"/>
            <a:ext cx="2400267" cy="2161075"/>
          </a:xfrm>
          <a:prstGeom prst="rect">
            <a:avLst/>
          </a:prstGeom>
          <a:solidFill>
            <a:srgbClr val="00FFFF">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400" b="1" dirty="0">
                <a:solidFill>
                  <a:schemeClr val="tx1"/>
                </a:solidFill>
              </a:rPr>
              <a:t>main</a:t>
            </a:r>
          </a:p>
        </p:txBody>
      </p:sp>
      <p:sp>
        <p:nvSpPr>
          <p:cNvPr id="35" name="Rectangle 34"/>
          <p:cNvSpPr/>
          <p:nvPr/>
        </p:nvSpPr>
        <p:spPr>
          <a:xfrm>
            <a:off x="449383" y="5794281"/>
            <a:ext cx="2208245" cy="384043"/>
          </a:xfrm>
          <a:prstGeom prst="rect">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effectLst>
                  <a:outerShdw blurRad="38100" dist="38100" dir="2700000" algn="tl">
                    <a:srgbClr val="000000">
                      <a:alpha val="43137"/>
                    </a:srgbClr>
                  </a:outerShdw>
                </a:effectLst>
              </a:rPr>
              <a:t>stack= @</a:t>
            </a:r>
            <a:endParaRPr lang="en-US" sz="2400" b="1" dirty="0">
              <a:solidFill>
                <a:schemeClr val="tx1"/>
              </a:solidFill>
              <a:effectLst>
                <a:outerShdw blurRad="38100" dist="38100" dir="2700000" algn="tl">
                  <a:srgbClr val="000000">
                    <a:alpha val="43137"/>
                  </a:srgbClr>
                </a:outerShdw>
              </a:effectLst>
            </a:endParaRPr>
          </a:p>
        </p:txBody>
      </p:sp>
      <p:cxnSp>
        <p:nvCxnSpPr>
          <p:cNvPr id="36" name="Straight Arrow Connector 35"/>
          <p:cNvCxnSpPr>
            <a:stCxn id="35" idx="3"/>
          </p:cNvCxnSpPr>
          <p:nvPr/>
        </p:nvCxnSpPr>
        <p:spPr>
          <a:xfrm flipV="1">
            <a:off x="2657629" y="5285786"/>
            <a:ext cx="807084" cy="700517"/>
          </a:xfrm>
          <a:prstGeom prst="straightConnector1">
            <a:avLst/>
          </a:prstGeom>
          <a:ln w="38100">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5985928" y="625712"/>
            <a:ext cx="3439426" cy="0"/>
          </a:xfrm>
          <a:prstGeom prst="straightConnector1">
            <a:avLst/>
          </a:prstGeom>
          <a:ln w="38100">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a:off x="5890846" y="525560"/>
            <a:ext cx="3373506" cy="0"/>
          </a:xfrm>
          <a:prstGeom prst="straightConnector1">
            <a:avLst/>
          </a:prstGeom>
          <a:ln w="38100">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8E5F90F-8A55-4F88-7127-A5801F9AD1F8}"/>
              </a:ext>
            </a:extLst>
          </p:cNvPr>
          <p:cNvGrpSpPr/>
          <p:nvPr/>
        </p:nvGrpSpPr>
        <p:grpSpPr>
          <a:xfrm>
            <a:off x="8115854" y="390497"/>
            <a:ext cx="3744416" cy="2637584"/>
            <a:chOff x="6084168" y="2014992"/>
            <a:chExt cx="2808312" cy="1978188"/>
          </a:xfrm>
        </p:grpSpPr>
        <p:sp>
          <p:nvSpPr>
            <p:cNvPr id="5" name="Rectangle 4">
              <a:extLst>
                <a:ext uri="{FF2B5EF4-FFF2-40B4-BE49-F238E27FC236}">
                  <a16:creationId xmlns:a16="http://schemas.microsoft.com/office/drawing/2014/main" id="{5C802985-DB5A-E2EA-C59F-3D0244012565}"/>
                </a:ext>
              </a:extLst>
            </p:cNvPr>
            <p:cNvSpPr/>
            <p:nvPr/>
          </p:nvSpPr>
          <p:spPr>
            <a:xfrm>
              <a:off x="6084168" y="2014992"/>
              <a:ext cx="2808312" cy="1978188"/>
            </a:xfrm>
            <a:prstGeom prst="rect">
              <a:avLst/>
            </a:prstGeom>
            <a:solidFill>
              <a:srgbClr val="00FFFF">
                <a:alpha val="44000"/>
              </a:srgbClr>
            </a:solidFill>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11" name="Rectangle 10">
              <a:extLst>
                <a:ext uri="{FF2B5EF4-FFF2-40B4-BE49-F238E27FC236}">
                  <a16:creationId xmlns:a16="http://schemas.microsoft.com/office/drawing/2014/main" id="{25B103B6-8F46-BFBB-7E78-2930C017B86B}"/>
                </a:ext>
              </a:extLst>
            </p:cNvPr>
            <p:cNvSpPr/>
            <p:nvPr/>
          </p:nvSpPr>
          <p:spPr>
            <a:xfrm>
              <a:off x="7380312" y="2156976"/>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12" name="TextBox 11">
              <a:extLst>
                <a:ext uri="{FF2B5EF4-FFF2-40B4-BE49-F238E27FC236}">
                  <a16:creationId xmlns:a16="http://schemas.microsoft.com/office/drawing/2014/main" id="{0B2CE29D-26C0-4CFA-7340-7A494986E494}"/>
                </a:ext>
              </a:extLst>
            </p:cNvPr>
            <p:cNvSpPr txBox="1"/>
            <p:nvPr/>
          </p:nvSpPr>
          <p:spPr>
            <a:xfrm>
              <a:off x="6285140" y="2104711"/>
              <a:ext cx="893466"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stack[0]</a:t>
              </a:r>
            </a:p>
          </p:txBody>
        </p:sp>
        <p:sp>
          <p:nvSpPr>
            <p:cNvPr id="13" name="Rectangle 12">
              <a:extLst>
                <a:ext uri="{FF2B5EF4-FFF2-40B4-BE49-F238E27FC236}">
                  <a16:creationId xmlns:a16="http://schemas.microsoft.com/office/drawing/2014/main" id="{5CC46518-EC65-3D73-6CDE-54D1F249EA6E}"/>
                </a:ext>
              </a:extLst>
            </p:cNvPr>
            <p:cNvSpPr/>
            <p:nvPr/>
          </p:nvSpPr>
          <p:spPr>
            <a:xfrm>
              <a:off x="7380312" y="2495575"/>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14" name="TextBox 13">
              <a:extLst>
                <a:ext uri="{FF2B5EF4-FFF2-40B4-BE49-F238E27FC236}">
                  <a16:creationId xmlns:a16="http://schemas.microsoft.com/office/drawing/2014/main" id="{BF83423D-9FDC-4F5A-5BC8-6F7546457C77}"/>
                </a:ext>
              </a:extLst>
            </p:cNvPr>
            <p:cNvSpPr txBox="1"/>
            <p:nvPr/>
          </p:nvSpPr>
          <p:spPr>
            <a:xfrm>
              <a:off x="6298909" y="2444617"/>
              <a:ext cx="893466"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stack[1]</a:t>
              </a:r>
            </a:p>
          </p:txBody>
        </p:sp>
        <p:sp>
          <p:nvSpPr>
            <p:cNvPr id="16" name="Rectangle 15">
              <a:extLst>
                <a:ext uri="{FF2B5EF4-FFF2-40B4-BE49-F238E27FC236}">
                  <a16:creationId xmlns:a16="http://schemas.microsoft.com/office/drawing/2014/main" id="{1E6BD241-4EC4-D7A6-5FF6-5D15898E207A}"/>
                </a:ext>
              </a:extLst>
            </p:cNvPr>
            <p:cNvSpPr/>
            <p:nvPr/>
          </p:nvSpPr>
          <p:spPr>
            <a:xfrm>
              <a:off x="7380312" y="2834174"/>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17" name="TextBox 16">
              <a:extLst>
                <a:ext uri="{FF2B5EF4-FFF2-40B4-BE49-F238E27FC236}">
                  <a16:creationId xmlns:a16="http://schemas.microsoft.com/office/drawing/2014/main" id="{8F8F0BDF-EBA4-8F48-F229-093E1104BAC8}"/>
                </a:ext>
              </a:extLst>
            </p:cNvPr>
            <p:cNvSpPr txBox="1"/>
            <p:nvPr/>
          </p:nvSpPr>
          <p:spPr>
            <a:xfrm>
              <a:off x="6300192" y="2784523"/>
              <a:ext cx="893466"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stack[2]</a:t>
              </a:r>
            </a:p>
          </p:txBody>
        </p:sp>
        <p:sp>
          <p:nvSpPr>
            <p:cNvPr id="18" name="Rectangle 17">
              <a:extLst>
                <a:ext uri="{FF2B5EF4-FFF2-40B4-BE49-F238E27FC236}">
                  <a16:creationId xmlns:a16="http://schemas.microsoft.com/office/drawing/2014/main" id="{DC94ADCF-52FD-7C84-E6ED-D3E2290A5714}"/>
                </a:ext>
              </a:extLst>
            </p:cNvPr>
            <p:cNvSpPr/>
            <p:nvPr/>
          </p:nvSpPr>
          <p:spPr>
            <a:xfrm>
              <a:off x="7380312" y="3172773"/>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19" name="TextBox 18">
              <a:extLst>
                <a:ext uri="{FF2B5EF4-FFF2-40B4-BE49-F238E27FC236}">
                  <a16:creationId xmlns:a16="http://schemas.microsoft.com/office/drawing/2014/main" id="{DBBEBAD8-E950-85F3-7001-9977589907A8}"/>
                </a:ext>
              </a:extLst>
            </p:cNvPr>
            <p:cNvSpPr txBox="1"/>
            <p:nvPr/>
          </p:nvSpPr>
          <p:spPr>
            <a:xfrm>
              <a:off x="6300192" y="3124429"/>
              <a:ext cx="893466"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stack[3]</a:t>
              </a:r>
            </a:p>
          </p:txBody>
        </p:sp>
        <p:sp>
          <p:nvSpPr>
            <p:cNvPr id="20" name="Rectangle 19">
              <a:extLst>
                <a:ext uri="{FF2B5EF4-FFF2-40B4-BE49-F238E27FC236}">
                  <a16:creationId xmlns:a16="http://schemas.microsoft.com/office/drawing/2014/main" id="{5C100018-CBE5-A5F8-B620-E0E34EFC1AFF}"/>
                </a:ext>
              </a:extLst>
            </p:cNvPr>
            <p:cNvSpPr/>
            <p:nvPr/>
          </p:nvSpPr>
          <p:spPr>
            <a:xfrm>
              <a:off x="7377072" y="3511371"/>
              <a:ext cx="864096" cy="270030"/>
            </a:xfrm>
            <a:prstGeom prst="rect">
              <a:avLst/>
            </a:prstGeom>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133" b="1" dirty="0">
                  <a:solidFill>
                    <a:schemeClr val="tx1"/>
                  </a:solidFill>
                </a:rPr>
                <a:t>null</a:t>
              </a:r>
            </a:p>
          </p:txBody>
        </p:sp>
        <p:sp>
          <p:nvSpPr>
            <p:cNvPr id="25" name="TextBox 24">
              <a:extLst>
                <a:ext uri="{FF2B5EF4-FFF2-40B4-BE49-F238E27FC236}">
                  <a16:creationId xmlns:a16="http://schemas.microsoft.com/office/drawing/2014/main" id="{BE8ECD85-19E6-78A8-4F83-B6B4F11AE580}"/>
                </a:ext>
              </a:extLst>
            </p:cNvPr>
            <p:cNvSpPr txBox="1"/>
            <p:nvPr/>
          </p:nvSpPr>
          <p:spPr>
            <a:xfrm>
              <a:off x="6314204" y="3464334"/>
              <a:ext cx="893466" cy="346249"/>
            </a:xfrm>
            <a:prstGeom prst="rect">
              <a:avLst/>
            </a:prstGeom>
            <a:noFill/>
          </p:spPr>
          <p:txBody>
            <a:bodyPr wrap="none" rtlCol="0">
              <a:spAutoFit/>
            </a:bodyPr>
            <a:lstStyle/>
            <a:p>
              <a:r>
                <a:rPr lang="en-CA" sz="2400" b="1" dirty="0">
                  <a:solidFill>
                    <a:schemeClr val="bg1"/>
                  </a:solidFill>
                  <a:effectLst>
                    <a:outerShdw blurRad="38100" dist="38100" dir="2700000" algn="tl">
                      <a:srgbClr val="000000">
                        <a:alpha val="43137"/>
                      </a:srgbClr>
                    </a:outerShdw>
                  </a:effectLst>
                </a:rPr>
                <a:t>stack[4]</a:t>
              </a:r>
            </a:p>
          </p:txBody>
        </p:sp>
      </p:grpSp>
      <p:cxnSp>
        <p:nvCxnSpPr>
          <p:cNvPr id="34" name="Straight Arrow Connector 33">
            <a:extLst>
              <a:ext uri="{FF2B5EF4-FFF2-40B4-BE49-F238E27FC236}">
                <a16:creationId xmlns:a16="http://schemas.microsoft.com/office/drawing/2014/main" id="{8910D0E4-7D3A-F644-1119-BC6AF3879DC7}"/>
              </a:ext>
            </a:extLst>
          </p:cNvPr>
          <p:cNvCxnSpPr>
            <a:cxnSpLocks/>
          </p:cNvCxnSpPr>
          <p:nvPr/>
        </p:nvCxnSpPr>
        <p:spPr>
          <a:xfrm>
            <a:off x="6866792" y="316365"/>
            <a:ext cx="3121270" cy="0"/>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B5343EFD-6C62-4A6A-C571-4EF7C7B2D046}"/>
              </a:ext>
            </a:extLst>
          </p:cNvPr>
          <p:cNvPicPr>
            <a:picLocks noChangeAspect="1"/>
          </p:cNvPicPr>
          <p:nvPr/>
        </p:nvPicPr>
        <p:blipFill>
          <a:blip r:embed="rId3"/>
          <a:stretch>
            <a:fillRect/>
          </a:stretch>
        </p:blipFill>
        <p:spPr>
          <a:xfrm>
            <a:off x="133347" y="331151"/>
            <a:ext cx="4692536" cy="3429761"/>
          </a:xfrm>
          <a:prstGeom prst="rect">
            <a:avLst/>
          </a:prstGeom>
        </p:spPr>
      </p:pic>
      <p:grpSp>
        <p:nvGrpSpPr>
          <p:cNvPr id="55" name="Group 54">
            <a:extLst>
              <a:ext uri="{FF2B5EF4-FFF2-40B4-BE49-F238E27FC236}">
                <a16:creationId xmlns:a16="http://schemas.microsoft.com/office/drawing/2014/main" id="{6A9F91B4-E287-E4E7-D895-7D561D132351}"/>
              </a:ext>
            </a:extLst>
          </p:cNvPr>
          <p:cNvGrpSpPr/>
          <p:nvPr/>
        </p:nvGrpSpPr>
        <p:grpSpPr>
          <a:xfrm>
            <a:off x="3484123" y="4333251"/>
            <a:ext cx="1661747" cy="1862586"/>
            <a:chOff x="5149173" y="4339198"/>
            <a:chExt cx="1661747" cy="1862586"/>
          </a:xfrm>
        </p:grpSpPr>
        <p:grpSp>
          <p:nvGrpSpPr>
            <p:cNvPr id="51" name="Group 50">
              <a:extLst>
                <a:ext uri="{FF2B5EF4-FFF2-40B4-BE49-F238E27FC236}">
                  <a16:creationId xmlns:a16="http://schemas.microsoft.com/office/drawing/2014/main" id="{4520C7F3-F734-E5A6-D238-E07D1CD64A5B}"/>
                </a:ext>
              </a:extLst>
            </p:cNvPr>
            <p:cNvGrpSpPr/>
            <p:nvPr/>
          </p:nvGrpSpPr>
          <p:grpSpPr>
            <a:xfrm>
              <a:off x="5149173" y="4339198"/>
              <a:ext cx="1661747" cy="1839126"/>
              <a:chOff x="8326315" y="4782761"/>
              <a:chExt cx="1661747" cy="1330927"/>
            </a:xfrm>
            <a:effectLst>
              <a:glow rad="101600">
                <a:schemeClr val="tx1">
                  <a:alpha val="60000"/>
                </a:schemeClr>
              </a:glow>
            </a:effectLst>
          </p:grpSpPr>
          <p:sp>
            <p:nvSpPr>
              <p:cNvPr id="52" name="Rectangle 51">
                <a:extLst>
                  <a:ext uri="{FF2B5EF4-FFF2-40B4-BE49-F238E27FC236}">
                    <a16:creationId xmlns:a16="http://schemas.microsoft.com/office/drawing/2014/main" id="{B59629EB-A6CE-170C-4724-CE06F770A346}"/>
                  </a:ext>
                </a:extLst>
              </p:cNvPr>
              <p:cNvSpPr/>
              <p:nvPr/>
            </p:nvSpPr>
            <p:spPr>
              <a:xfrm>
                <a:off x="8326315" y="4782761"/>
                <a:ext cx="1661747" cy="133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glow rad="101600">
                        <a:schemeClr val="tx1">
                          <a:alpha val="60000"/>
                        </a:schemeClr>
                      </a:glow>
                    </a:effectLst>
                  </a:rPr>
                  <a:t>Stack</a:t>
                </a:r>
                <a:endParaRPr lang="en-CA" b="1" dirty="0">
                  <a:effectLst>
                    <a:glow rad="101600">
                      <a:schemeClr val="tx1">
                        <a:alpha val="60000"/>
                      </a:schemeClr>
                    </a:glow>
                  </a:effectLst>
                </a:endParaRPr>
              </a:p>
            </p:txBody>
          </p:sp>
          <p:sp>
            <p:nvSpPr>
              <p:cNvPr id="53" name="Rectangle 52">
                <a:extLst>
                  <a:ext uri="{FF2B5EF4-FFF2-40B4-BE49-F238E27FC236}">
                    <a16:creationId xmlns:a16="http://schemas.microsoft.com/office/drawing/2014/main" id="{56C33EA2-A983-25A6-073E-BD069BA0CFE9}"/>
                  </a:ext>
                </a:extLst>
              </p:cNvPr>
              <p:cNvSpPr/>
              <p:nvPr/>
            </p:nvSpPr>
            <p:spPr>
              <a:xfrm>
                <a:off x="8326315" y="5042889"/>
                <a:ext cx="1661747" cy="424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Stack:</a:t>
                </a:r>
              </a:p>
              <a:p>
                <a:r>
                  <a:rPr lang="en-US" sz="1200" b="1" dirty="0" err="1"/>
                  <a:t>sizeOfStack</a:t>
                </a:r>
                <a:endParaRPr lang="en-CA" sz="1200" b="1" dirty="0"/>
              </a:p>
            </p:txBody>
          </p:sp>
        </p:grpSp>
        <p:sp>
          <p:nvSpPr>
            <p:cNvPr id="54" name="Rectangle 53">
              <a:extLst>
                <a:ext uri="{FF2B5EF4-FFF2-40B4-BE49-F238E27FC236}">
                  <a16:creationId xmlns:a16="http://schemas.microsoft.com/office/drawing/2014/main" id="{86E30B8D-61B2-0A33-92A3-1154BE76FB45}"/>
                </a:ext>
              </a:extLst>
            </p:cNvPr>
            <p:cNvSpPr/>
            <p:nvPr/>
          </p:nvSpPr>
          <p:spPr>
            <a:xfrm>
              <a:off x="5149173" y="5277103"/>
              <a:ext cx="1661747" cy="924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push</a:t>
              </a:r>
            </a:p>
            <a:p>
              <a:r>
                <a:rPr lang="en-US" sz="1200" b="1" dirty="0"/>
                <a:t>pop</a:t>
              </a:r>
            </a:p>
            <a:p>
              <a:r>
                <a:rPr lang="en-US" sz="1200" b="1" dirty="0"/>
                <a:t>size</a:t>
              </a:r>
            </a:p>
            <a:p>
              <a:r>
                <a:rPr lang="en-US" sz="1200" b="1" dirty="0"/>
                <a:t>peek</a:t>
              </a:r>
              <a:endParaRPr lang="en-CA" sz="1200" b="1" dirty="0"/>
            </a:p>
          </p:txBody>
        </p:sp>
      </p:grpSp>
      <p:sp>
        <p:nvSpPr>
          <p:cNvPr id="33" name="TextBox 32"/>
          <p:cNvSpPr txBox="1"/>
          <p:nvPr/>
        </p:nvSpPr>
        <p:spPr>
          <a:xfrm>
            <a:off x="4220850" y="4782761"/>
            <a:ext cx="393056" cy="584775"/>
          </a:xfrm>
          <a:prstGeom prst="rect">
            <a:avLst/>
          </a:prstGeom>
          <a:noFill/>
        </p:spPr>
        <p:txBody>
          <a:bodyPr wrap="none" rtlCol="0">
            <a:spAutoFit/>
          </a:bodyPr>
          <a:lstStyle/>
          <a:p>
            <a:r>
              <a:rPr lang="en-US" sz="3200" b="1" dirty="0">
                <a:solidFill>
                  <a:srgbClr val="FF0000"/>
                </a:solidFill>
                <a:effectLst>
                  <a:outerShdw blurRad="38100" dist="38100" dir="2700000" algn="tl">
                    <a:srgbClr val="000000">
                      <a:alpha val="43137"/>
                    </a:srgbClr>
                  </a:outerShdw>
                </a:effectLst>
              </a:rPr>
              <a:t>0</a:t>
            </a:r>
          </a:p>
        </p:txBody>
      </p:sp>
      <p:cxnSp>
        <p:nvCxnSpPr>
          <p:cNvPr id="22" name="Straight Arrow Connector 21"/>
          <p:cNvCxnSpPr>
            <a:cxnSpLocks/>
          </p:cNvCxnSpPr>
          <p:nvPr/>
        </p:nvCxnSpPr>
        <p:spPr>
          <a:xfrm>
            <a:off x="5114441" y="385395"/>
            <a:ext cx="2461906" cy="46561"/>
          </a:xfrm>
          <a:prstGeom prst="straightConnector1">
            <a:avLst/>
          </a:prstGeom>
          <a:ln w="38100">
            <a:solidFill>
              <a:srgbClr val="00FFFF"/>
            </a:solidFill>
            <a:tailEnd type="arrow"/>
          </a:ln>
          <a:effectLst>
            <a:outerShdw blurRad="50800" dist="50800" dir="2700000" algn="ctr" rotWithShape="0">
              <a:schemeClr val="tx1"/>
            </a:outerShdw>
          </a:effectLst>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94E8329C-4F73-0A87-B234-0A9E928CE2D0}"/>
              </a:ext>
            </a:extLst>
          </p:cNvPr>
          <p:cNvGrpSpPr/>
          <p:nvPr/>
        </p:nvGrpSpPr>
        <p:grpSpPr>
          <a:xfrm>
            <a:off x="9788425" y="4587350"/>
            <a:ext cx="1661747" cy="1330927"/>
            <a:chOff x="8326315" y="4782761"/>
            <a:chExt cx="1661747" cy="1330927"/>
          </a:xfrm>
          <a:effectLst>
            <a:glow rad="101600">
              <a:schemeClr val="tx1">
                <a:alpha val="60000"/>
              </a:schemeClr>
            </a:glow>
          </a:effectLst>
        </p:grpSpPr>
        <p:sp>
          <p:nvSpPr>
            <p:cNvPr id="63" name="Rectangle 62">
              <a:extLst>
                <a:ext uri="{FF2B5EF4-FFF2-40B4-BE49-F238E27FC236}">
                  <a16:creationId xmlns:a16="http://schemas.microsoft.com/office/drawing/2014/main" id="{D06EC74A-EE79-44A4-0C7F-D752A8704EB9}"/>
                </a:ext>
              </a:extLst>
            </p:cNvPr>
            <p:cNvSpPr/>
            <p:nvPr/>
          </p:nvSpPr>
          <p:spPr>
            <a:xfrm>
              <a:off x="8326315" y="4782761"/>
              <a:ext cx="1661747" cy="133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glow rad="101600">
                      <a:schemeClr val="tx1">
                        <a:alpha val="60000"/>
                      </a:schemeClr>
                    </a:glow>
                  </a:effectLst>
                </a:rPr>
                <a:t>Car</a:t>
              </a:r>
              <a:endParaRPr lang="en-CA" b="1" dirty="0">
                <a:effectLst>
                  <a:glow rad="101600">
                    <a:schemeClr val="tx1">
                      <a:alpha val="60000"/>
                    </a:schemeClr>
                  </a:glow>
                </a:effectLst>
              </a:endParaRPr>
            </a:p>
          </p:txBody>
        </p:sp>
        <p:sp>
          <p:nvSpPr>
            <p:cNvPr id="1024" name="Rectangle 1023">
              <a:extLst>
                <a:ext uri="{FF2B5EF4-FFF2-40B4-BE49-F238E27FC236}">
                  <a16:creationId xmlns:a16="http://schemas.microsoft.com/office/drawing/2014/main" id="{480421C6-D5B1-18C1-A3F5-09193829384C}"/>
                </a:ext>
              </a:extLst>
            </p:cNvPr>
            <p:cNvSpPr/>
            <p:nvPr/>
          </p:nvSpPr>
          <p:spPr>
            <a:xfrm>
              <a:off x="8326315" y="5151777"/>
              <a:ext cx="1661747" cy="96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err="1"/>
                <a:t>licensePlate</a:t>
              </a:r>
              <a:r>
                <a:rPr lang="en-US" sz="1200" b="1" dirty="0"/>
                <a:t>: ABC124</a:t>
              </a:r>
            </a:p>
            <a:p>
              <a:r>
                <a:rPr lang="en-US" sz="1200" b="1" dirty="0"/>
                <a:t>Model: Audi</a:t>
              </a:r>
              <a:endParaRPr lang="en-CA" sz="1200" b="1" dirty="0"/>
            </a:p>
          </p:txBody>
        </p:sp>
      </p:grpSp>
      <p:grpSp>
        <p:nvGrpSpPr>
          <p:cNvPr id="1027" name="Group 1026">
            <a:extLst>
              <a:ext uri="{FF2B5EF4-FFF2-40B4-BE49-F238E27FC236}">
                <a16:creationId xmlns:a16="http://schemas.microsoft.com/office/drawing/2014/main" id="{AFFF7185-7A66-72EA-A704-AAC92865528B}"/>
              </a:ext>
            </a:extLst>
          </p:cNvPr>
          <p:cNvGrpSpPr/>
          <p:nvPr/>
        </p:nvGrpSpPr>
        <p:grpSpPr>
          <a:xfrm>
            <a:off x="10619299" y="3928729"/>
            <a:ext cx="1661747" cy="1330927"/>
            <a:chOff x="8326315" y="4782761"/>
            <a:chExt cx="1661747" cy="1330927"/>
          </a:xfrm>
          <a:effectLst>
            <a:glow rad="101600">
              <a:schemeClr val="tx1">
                <a:alpha val="60000"/>
              </a:schemeClr>
            </a:glow>
          </a:effectLst>
        </p:grpSpPr>
        <p:sp>
          <p:nvSpPr>
            <p:cNvPr id="1028" name="Rectangle 1027">
              <a:extLst>
                <a:ext uri="{FF2B5EF4-FFF2-40B4-BE49-F238E27FC236}">
                  <a16:creationId xmlns:a16="http://schemas.microsoft.com/office/drawing/2014/main" id="{DD8AE036-BC08-57E1-BECA-EB017FB31D31}"/>
                </a:ext>
              </a:extLst>
            </p:cNvPr>
            <p:cNvSpPr/>
            <p:nvPr/>
          </p:nvSpPr>
          <p:spPr>
            <a:xfrm>
              <a:off x="8326315" y="4782761"/>
              <a:ext cx="1661747" cy="133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glow rad="101600">
                      <a:schemeClr val="tx1">
                        <a:alpha val="60000"/>
                      </a:schemeClr>
                    </a:glow>
                  </a:effectLst>
                </a:rPr>
                <a:t>Car</a:t>
              </a:r>
              <a:endParaRPr lang="en-CA" b="1" dirty="0">
                <a:effectLst>
                  <a:glow rad="101600">
                    <a:schemeClr val="tx1">
                      <a:alpha val="60000"/>
                    </a:schemeClr>
                  </a:glow>
                </a:effectLst>
              </a:endParaRPr>
            </a:p>
          </p:txBody>
        </p:sp>
        <p:sp>
          <p:nvSpPr>
            <p:cNvPr id="1029" name="Rectangle 1028">
              <a:extLst>
                <a:ext uri="{FF2B5EF4-FFF2-40B4-BE49-F238E27FC236}">
                  <a16:creationId xmlns:a16="http://schemas.microsoft.com/office/drawing/2014/main" id="{D13C74AF-8D2D-2177-C048-3ACAFAD20FB2}"/>
                </a:ext>
              </a:extLst>
            </p:cNvPr>
            <p:cNvSpPr/>
            <p:nvPr/>
          </p:nvSpPr>
          <p:spPr>
            <a:xfrm>
              <a:off x="8326315" y="5151777"/>
              <a:ext cx="1661747" cy="96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err="1"/>
                <a:t>licensePlate</a:t>
              </a:r>
              <a:r>
                <a:rPr lang="en-US" sz="1200" b="1" dirty="0"/>
                <a:t>: BDH234</a:t>
              </a:r>
            </a:p>
            <a:p>
              <a:r>
                <a:rPr lang="en-US" sz="1200" b="1" dirty="0"/>
                <a:t>Model: Aston Martin</a:t>
              </a:r>
              <a:endParaRPr lang="en-CA" sz="1200" b="1" dirty="0"/>
            </a:p>
          </p:txBody>
        </p:sp>
      </p:grpSp>
      <p:grpSp>
        <p:nvGrpSpPr>
          <p:cNvPr id="1030" name="Group 1029">
            <a:extLst>
              <a:ext uri="{FF2B5EF4-FFF2-40B4-BE49-F238E27FC236}">
                <a16:creationId xmlns:a16="http://schemas.microsoft.com/office/drawing/2014/main" id="{CC758473-43F6-30B4-A4E7-60274200C154}"/>
              </a:ext>
            </a:extLst>
          </p:cNvPr>
          <p:cNvGrpSpPr/>
          <p:nvPr/>
        </p:nvGrpSpPr>
        <p:grpSpPr>
          <a:xfrm>
            <a:off x="10367253" y="5320838"/>
            <a:ext cx="1661747" cy="1330927"/>
            <a:chOff x="8326315" y="4782761"/>
            <a:chExt cx="1661747" cy="1330927"/>
          </a:xfrm>
          <a:effectLst>
            <a:glow rad="101600">
              <a:schemeClr val="tx1">
                <a:alpha val="60000"/>
              </a:schemeClr>
            </a:glow>
          </a:effectLst>
        </p:grpSpPr>
        <p:sp>
          <p:nvSpPr>
            <p:cNvPr id="1031" name="Rectangle 1030">
              <a:extLst>
                <a:ext uri="{FF2B5EF4-FFF2-40B4-BE49-F238E27FC236}">
                  <a16:creationId xmlns:a16="http://schemas.microsoft.com/office/drawing/2014/main" id="{AF2E0DDE-5957-78CB-086E-6BE6ABCCC0D9}"/>
                </a:ext>
              </a:extLst>
            </p:cNvPr>
            <p:cNvSpPr/>
            <p:nvPr/>
          </p:nvSpPr>
          <p:spPr>
            <a:xfrm>
              <a:off x="8326315" y="4782761"/>
              <a:ext cx="1661747" cy="133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glow rad="101600">
                      <a:schemeClr val="tx1">
                        <a:alpha val="60000"/>
                      </a:schemeClr>
                    </a:glow>
                  </a:effectLst>
                </a:rPr>
                <a:t>Car</a:t>
              </a:r>
              <a:endParaRPr lang="en-CA" b="1" dirty="0">
                <a:effectLst>
                  <a:glow rad="101600">
                    <a:schemeClr val="tx1">
                      <a:alpha val="60000"/>
                    </a:schemeClr>
                  </a:glow>
                </a:effectLst>
              </a:endParaRPr>
            </a:p>
          </p:txBody>
        </p:sp>
        <p:sp>
          <p:nvSpPr>
            <p:cNvPr id="1032" name="Rectangle 1031">
              <a:extLst>
                <a:ext uri="{FF2B5EF4-FFF2-40B4-BE49-F238E27FC236}">
                  <a16:creationId xmlns:a16="http://schemas.microsoft.com/office/drawing/2014/main" id="{75CEC508-EDAC-868A-E1E8-E578D32FD487}"/>
                </a:ext>
              </a:extLst>
            </p:cNvPr>
            <p:cNvSpPr/>
            <p:nvPr/>
          </p:nvSpPr>
          <p:spPr>
            <a:xfrm>
              <a:off x="8326315" y="5151777"/>
              <a:ext cx="1661747" cy="96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err="1"/>
                <a:t>licensePlate</a:t>
              </a:r>
              <a:r>
                <a:rPr lang="en-US" sz="1200" b="1" dirty="0"/>
                <a:t>: ERF456</a:t>
              </a:r>
            </a:p>
            <a:p>
              <a:r>
                <a:rPr lang="en-US" sz="1200" b="1" dirty="0"/>
                <a:t>Model: Tesla</a:t>
              </a:r>
              <a:endParaRPr lang="en-CA" sz="1200" b="1" dirty="0"/>
            </a:p>
          </p:txBody>
        </p:sp>
      </p:grpSp>
      <p:grpSp>
        <p:nvGrpSpPr>
          <p:cNvPr id="50" name="Group 49">
            <a:extLst>
              <a:ext uri="{FF2B5EF4-FFF2-40B4-BE49-F238E27FC236}">
                <a16:creationId xmlns:a16="http://schemas.microsoft.com/office/drawing/2014/main" id="{9EC1CF53-AE3B-269F-C529-AD8E2B7AE1E7}"/>
              </a:ext>
            </a:extLst>
          </p:cNvPr>
          <p:cNvGrpSpPr/>
          <p:nvPr/>
        </p:nvGrpSpPr>
        <p:grpSpPr>
          <a:xfrm>
            <a:off x="10080870" y="4778700"/>
            <a:ext cx="1661747" cy="1330927"/>
            <a:chOff x="8326315" y="4782761"/>
            <a:chExt cx="1661747" cy="1330927"/>
          </a:xfrm>
          <a:effectLst>
            <a:glow rad="101600">
              <a:schemeClr val="tx1">
                <a:alpha val="60000"/>
              </a:schemeClr>
            </a:glow>
          </a:effectLst>
        </p:grpSpPr>
        <p:sp>
          <p:nvSpPr>
            <p:cNvPr id="47" name="Rectangle 46">
              <a:extLst>
                <a:ext uri="{FF2B5EF4-FFF2-40B4-BE49-F238E27FC236}">
                  <a16:creationId xmlns:a16="http://schemas.microsoft.com/office/drawing/2014/main" id="{382BA9E5-A00A-0E96-8606-ADC0B18DCDB9}"/>
                </a:ext>
              </a:extLst>
            </p:cNvPr>
            <p:cNvSpPr/>
            <p:nvPr/>
          </p:nvSpPr>
          <p:spPr>
            <a:xfrm>
              <a:off x="8326315" y="4782761"/>
              <a:ext cx="1661747" cy="1330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effectLst>
                    <a:glow rad="101600">
                      <a:schemeClr val="tx1">
                        <a:alpha val="60000"/>
                      </a:schemeClr>
                    </a:glow>
                  </a:effectLst>
                </a:rPr>
                <a:t>Car</a:t>
              </a:r>
              <a:endParaRPr lang="en-CA" b="1" dirty="0">
                <a:effectLst>
                  <a:glow rad="101600">
                    <a:schemeClr val="tx1">
                      <a:alpha val="60000"/>
                    </a:schemeClr>
                  </a:glow>
                </a:effectLst>
              </a:endParaRPr>
            </a:p>
          </p:txBody>
        </p:sp>
        <p:sp>
          <p:nvSpPr>
            <p:cNvPr id="48" name="Rectangle 47">
              <a:extLst>
                <a:ext uri="{FF2B5EF4-FFF2-40B4-BE49-F238E27FC236}">
                  <a16:creationId xmlns:a16="http://schemas.microsoft.com/office/drawing/2014/main" id="{5C996826-7C6B-F4B4-CEA2-C3E1ACFEEE05}"/>
                </a:ext>
              </a:extLst>
            </p:cNvPr>
            <p:cNvSpPr/>
            <p:nvPr/>
          </p:nvSpPr>
          <p:spPr>
            <a:xfrm>
              <a:off x="8326315" y="5151777"/>
              <a:ext cx="1661747" cy="96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err="1"/>
                <a:t>licensePlate</a:t>
              </a:r>
              <a:r>
                <a:rPr lang="en-US" sz="1200" b="1" dirty="0"/>
                <a:t>: ZYZ126</a:t>
              </a:r>
            </a:p>
            <a:p>
              <a:r>
                <a:rPr lang="en-US" sz="1200" b="1" dirty="0"/>
                <a:t>Model: Jaguar</a:t>
              </a:r>
              <a:endParaRPr lang="en-CA" sz="1200" b="1" dirty="0"/>
            </a:p>
          </p:txBody>
        </p:sp>
      </p:grpSp>
    </p:spTree>
    <p:extLst>
      <p:ext uri="{BB962C8B-B14F-4D97-AF65-F5344CB8AC3E}">
        <p14:creationId xmlns:p14="http://schemas.microsoft.com/office/powerpoint/2010/main" val="378768000"/>
      </p:ext>
    </p:extLst>
  </p:cSld>
  <p:clrMapOvr>
    <a:masterClrMapping/>
  </p:clrMapOvr>
  <p:transition>
    <p:randomBar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F7B08-DDE1-3C1E-3AC8-61342EB1FC21}"/>
              </a:ext>
            </a:extLst>
          </p:cNvPr>
          <p:cNvSpPr>
            <a:spLocks noGrp="1"/>
          </p:cNvSpPr>
          <p:nvPr>
            <p:ph type="title"/>
          </p:nvPr>
        </p:nvSpPr>
        <p:spPr/>
        <p:txBody>
          <a:bodyPr/>
          <a:lstStyle/>
          <a:p>
            <a:r>
              <a:rPr lang="en-US" dirty="0"/>
              <a:t>Week06.yourturn3</a:t>
            </a:r>
            <a:endParaRPr lang="en-CA" dirty="0"/>
          </a:p>
        </p:txBody>
      </p:sp>
      <p:sp>
        <p:nvSpPr>
          <p:cNvPr id="5" name="TextBox 4">
            <a:extLst>
              <a:ext uri="{FF2B5EF4-FFF2-40B4-BE49-F238E27FC236}">
                <a16:creationId xmlns:a16="http://schemas.microsoft.com/office/drawing/2014/main" id="{8DECCDAE-7E71-FEC6-04A6-A3A50A741E9D}"/>
              </a:ext>
            </a:extLst>
          </p:cNvPr>
          <p:cNvSpPr txBox="1"/>
          <p:nvPr/>
        </p:nvSpPr>
        <p:spPr>
          <a:xfrm>
            <a:off x="10735409" y="6348046"/>
            <a:ext cx="930063" cy="369332"/>
          </a:xfrm>
          <a:prstGeom prst="rect">
            <a:avLst/>
          </a:prstGeom>
          <a:noFill/>
        </p:spPr>
        <p:txBody>
          <a:bodyPr wrap="none" rtlCol="0">
            <a:spAutoFit/>
          </a:bodyPr>
          <a:lstStyle/>
          <a:p>
            <a:pPr algn="l"/>
            <a:r>
              <a:rPr lang="en-US" b="1" dirty="0">
                <a:solidFill>
                  <a:schemeClr val="bg1"/>
                </a:solidFill>
              </a:rPr>
              <a:t>20 mins</a:t>
            </a:r>
            <a:endParaRPr lang="en-CA" b="1" dirty="0" err="1">
              <a:solidFill>
                <a:schemeClr val="bg1"/>
              </a:solidFill>
            </a:endParaRPr>
          </a:p>
        </p:txBody>
      </p:sp>
    </p:spTree>
    <p:extLst>
      <p:ext uri="{BB962C8B-B14F-4D97-AF65-F5344CB8AC3E}">
        <p14:creationId xmlns:p14="http://schemas.microsoft.com/office/powerpoint/2010/main" val="275201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0DB5F2-DDB8-A28C-C903-6C2C3E1690B6}"/>
              </a:ext>
            </a:extLst>
          </p:cNvPr>
          <p:cNvSpPr>
            <a:spLocks noGrp="1"/>
          </p:cNvSpPr>
          <p:nvPr>
            <p:ph type="title"/>
          </p:nvPr>
        </p:nvSpPr>
        <p:spPr/>
        <p:txBody>
          <a:bodyPr/>
          <a:lstStyle/>
          <a:p>
            <a:r>
              <a:rPr lang="en-US" dirty="0"/>
              <a:t>Let’s build the stack together!</a:t>
            </a:r>
            <a:endParaRPr lang="en-CA" dirty="0"/>
          </a:p>
        </p:txBody>
      </p:sp>
      <p:sp>
        <p:nvSpPr>
          <p:cNvPr id="6" name="Text Placeholder 5">
            <a:extLst>
              <a:ext uri="{FF2B5EF4-FFF2-40B4-BE49-F238E27FC236}">
                <a16:creationId xmlns:a16="http://schemas.microsoft.com/office/drawing/2014/main" id="{852C7CBD-2611-F177-23AD-48A958D9F857}"/>
              </a:ext>
            </a:extLst>
          </p:cNvPr>
          <p:cNvSpPr>
            <a:spLocks noGrp="1"/>
          </p:cNvSpPr>
          <p:nvPr>
            <p:ph type="body" sz="quarter" idx="11"/>
          </p:nvPr>
        </p:nvSpPr>
        <p:spPr/>
        <p:txBody>
          <a:bodyPr/>
          <a:lstStyle/>
          <a:p>
            <a:r>
              <a:rPr lang="en-US" dirty="0"/>
              <a:t>Yourturn3</a:t>
            </a:r>
            <a:endParaRPr lang="en-CA" dirty="0"/>
          </a:p>
        </p:txBody>
      </p:sp>
    </p:spTree>
    <p:extLst>
      <p:ext uri="{BB962C8B-B14F-4D97-AF65-F5344CB8AC3E}">
        <p14:creationId xmlns:p14="http://schemas.microsoft.com/office/powerpoint/2010/main" val="2803207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4624"/>
            <a:ext cx="10972800" cy="1143000"/>
          </a:xfrm>
        </p:spPr>
        <p:txBody>
          <a:bodyPr/>
          <a:lstStyle/>
          <a:p>
            <a:r>
              <a:rPr lang="en-CA" dirty="0"/>
              <a:t>However, there is a better way!</a:t>
            </a:r>
          </a:p>
        </p:txBody>
      </p:sp>
      <p:sp>
        <p:nvSpPr>
          <p:cNvPr id="3" name="Content Placeholder 2"/>
          <p:cNvSpPr>
            <a:spLocks noGrp="1"/>
          </p:cNvSpPr>
          <p:nvPr>
            <p:ph idx="1"/>
          </p:nvPr>
        </p:nvSpPr>
        <p:spPr>
          <a:xfrm>
            <a:off x="990600" y="2650067"/>
            <a:ext cx="10972800" cy="4997152"/>
          </a:xfrm>
        </p:spPr>
        <p:txBody>
          <a:bodyPr>
            <a:normAutofit/>
          </a:bodyPr>
          <a:lstStyle/>
          <a:p>
            <a:endParaRPr lang="en-CA" dirty="0"/>
          </a:p>
          <a:p>
            <a:endParaRPr lang="en-CA" dirty="0"/>
          </a:p>
          <a:p>
            <a:pPr lvl="1"/>
            <a:endParaRPr lang="en-CA" dirty="0"/>
          </a:p>
          <a:p>
            <a:endParaRPr lang="en-CA" dirty="0"/>
          </a:p>
        </p:txBody>
      </p:sp>
      <p:pic>
        <p:nvPicPr>
          <p:cNvPr id="14338" name="Picture 2"/>
          <p:cNvPicPr>
            <a:picLocks noChangeAspect="1" noChangeArrowheads="1"/>
          </p:cNvPicPr>
          <p:nvPr/>
        </p:nvPicPr>
        <p:blipFill>
          <a:blip r:embed="rId2" cstate="print"/>
          <a:srcRect/>
          <a:stretch>
            <a:fillRect/>
          </a:stretch>
        </p:blipFill>
        <p:spPr bwMode="auto">
          <a:xfrm>
            <a:off x="1202834" y="3930221"/>
            <a:ext cx="5600700" cy="1457325"/>
          </a:xfrm>
          <a:prstGeom prst="rect">
            <a:avLst/>
          </a:prstGeom>
          <a:noFill/>
          <a:ln w="9525">
            <a:noFill/>
            <a:miter lim="800000"/>
            <a:headEnd/>
            <a:tailEnd/>
          </a:ln>
        </p:spPr>
      </p:pic>
      <p:cxnSp>
        <p:nvCxnSpPr>
          <p:cNvPr id="7" name="Straight Arrow Connector 6"/>
          <p:cNvCxnSpPr>
            <a:cxnSpLocks/>
          </p:cNvCxnSpPr>
          <p:nvPr/>
        </p:nvCxnSpPr>
        <p:spPr>
          <a:xfrm>
            <a:off x="1283944" y="2792095"/>
            <a:ext cx="206920" cy="1138126"/>
          </a:xfrm>
          <a:prstGeom prst="straightConnector1">
            <a:avLst/>
          </a:prstGeom>
          <a:ln w="47625">
            <a:solidFill>
              <a:schemeClr val="bg1"/>
            </a:solidFill>
            <a:tailEnd type="arrow"/>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45853" y="2423261"/>
            <a:ext cx="945012" cy="461665"/>
          </a:xfrm>
          <a:prstGeom prst="rect">
            <a:avLst/>
          </a:prstGeom>
          <a:noFill/>
        </p:spPr>
        <p:txBody>
          <a:bodyPr wrap="square" rtlCol="0">
            <a:spAutoFit/>
          </a:bodyPr>
          <a:lstStyle/>
          <a:p>
            <a:r>
              <a:rPr lang="en-CA" sz="2400" b="1" dirty="0">
                <a:solidFill>
                  <a:schemeClr val="bg1"/>
                </a:solidFill>
                <a:effectLst>
                  <a:glow rad="101600">
                    <a:srgbClr val="FF00FF">
                      <a:alpha val="60000"/>
                    </a:srgbClr>
                  </a:glow>
                  <a:outerShdw blurRad="38100" dist="38100" dir="2700000" algn="tl">
                    <a:srgbClr val="000000">
                      <a:alpha val="43137"/>
                    </a:srgbClr>
                  </a:outerShdw>
                </a:effectLst>
              </a:rPr>
              <a:t>Type</a:t>
            </a:r>
          </a:p>
        </p:txBody>
      </p:sp>
      <p:cxnSp>
        <p:nvCxnSpPr>
          <p:cNvPr id="9" name="Straight Arrow Connector 8"/>
          <p:cNvCxnSpPr>
            <a:cxnSpLocks/>
          </p:cNvCxnSpPr>
          <p:nvPr/>
        </p:nvCxnSpPr>
        <p:spPr>
          <a:xfrm flipH="1">
            <a:off x="1882956" y="2711282"/>
            <a:ext cx="363463" cy="1218940"/>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a:off x="3819122" y="3570181"/>
            <a:ext cx="432048" cy="288032"/>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79468" y="3082675"/>
            <a:ext cx="3376415" cy="830997"/>
          </a:xfrm>
          <a:prstGeom prst="rect">
            <a:avLst/>
          </a:prstGeom>
          <a:noFill/>
        </p:spPr>
        <p:txBody>
          <a:bodyPr wrap="square" rtlCol="0">
            <a:spAutoFit/>
          </a:bodyPr>
          <a:lstStyle>
            <a:defPPr>
              <a:defRPr lang="en-US"/>
            </a:defPPr>
            <a:lvl1pPr>
              <a:defRPr sz="2400" b="1">
                <a:solidFill>
                  <a:schemeClr val="bg1"/>
                </a:solidFill>
                <a:effectLst>
                  <a:glow rad="101600">
                    <a:srgbClr val="00FFFF">
                      <a:alpha val="60000"/>
                    </a:srgbClr>
                  </a:glow>
                  <a:outerShdw blurRad="38100" dist="38100" dir="2700000" algn="tl">
                    <a:srgbClr val="000000">
                      <a:alpha val="43137"/>
                    </a:srgbClr>
                  </a:outerShdw>
                </a:effectLst>
              </a:defRPr>
            </a:lvl1pPr>
          </a:lstStyle>
          <a:p>
            <a:r>
              <a:rPr lang="en-CA" dirty="0"/>
              <a:t>Number of elements in the array</a:t>
            </a:r>
          </a:p>
        </p:txBody>
      </p:sp>
      <p:sp>
        <p:nvSpPr>
          <p:cNvPr id="14" name="TextBox 13"/>
          <p:cNvSpPr txBox="1"/>
          <p:nvPr/>
        </p:nvSpPr>
        <p:spPr>
          <a:xfrm>
            <a:off x="2124267" y="2294376"/>
            <a:ext cx="6552363" cy="461665"/>
          </a:xfrm>
          <a:prstGeom prst="rect">
            <a:avLst/>
          </a:prstGeom>
          <a:noFill/>
        </p:spPr>
        <p:txBody>
          <a:bodyPr wrap="square" rtlCol="0">
            <a:spAutoFit/>
          </a:bodyPr>
          <a:lstStyle/>
          <a:p>
            <a:r>
              <a:rPr lang="en-CA" sz="2400" b="1" dirty="0">
                <a:solidFill>
                  <a:schemeClr val="bg1"/>
                </a:solidFill>
                <a:effectLst>
                  <a:glow rad="101600">
                    <a:srgbClr val="00FFFF">
                      <a:alpha val="60000"/>
                    </a:srgbClr>
                  </a:glow>
                  <a:outerShdw blurRad="38100" dist="38100" dir="2700000" algn="tl">
                    <a:srgbClr val="000000">
                      <a:alpha val="43137"/>
                    </a:srgbClr>
                  </a:outerShdw>
                </a:effectLst>
              </a:rPr>
              <a:t>Tells us it’s an array</a:t>
            </a:r>
          </a:p>
        </p:txBody>
      </p:sp>
      <p:sp>
        <p:nvSpPr>
          <p:cNvPr id="15" name="Rectangle 14"/>
          <p:cNvSpPr/>
          <p:nvPr/>
        </p:nvSpPr>
        <p:spPr>
          <a:xfrm rot="5400000">
            <a:off x="9107338" y="3934001"/>
            <a:ext cx="3090022" cy="1351675"/>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2400" b="1">
              <a:effectLst>
                <a:outerShdw blurRad="38100" dist="38100" dir="2700000" algn="tl">
                  <a:srgbClr val="000000">
                    <a:alpha val="43137"/>
                  </a:srgbClr>
                </a:outerShdw>
              </a:effectLst>
            </a:endParaRPr>
          </a:p>
        </p:txBody>
      </p:sp>
      <p:sp>
        <p:nvSpPr>
          <p:cNvPr id="17" name="Rectangle 16"/>
          <p:cNvSpPr/>
          <p:nvPr/>
        </p:nvSpPr>
        <p:spPr>
          <a:xfrm>
            <a:off x="10220301" y="5446951"/>
            <a:ext cx="864096" cy="576064"/>
          </a:xfrm>
          <a:prstGeom prst="rect">
            <a:avLst/>
          </a:prstGeom>
          <a:solidFill>
            <a:srgbClr val="0000CC"/>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FFF00"/>
                </a:solidFill>
                <a:effectLst>
                  <a:outerShdw blurRad="38100" dist="38100" dir="2700000" algn="tl">
                    <a:srgbClr val="000000">
                      <a:alpha val="43137"/>
                    </a:srgbClr>
                  </a:outerShdw>
                </a:effectLst>
              </a:rPr>
              <a:t>95</a:t>
            </a:r>
          </a:p>
        </p:txBody>
      </p:sp>
      <p:sp>
        <p:nvSpPr>
          <p:cNvPr id="18" name="Rectangle 17"/>
          <p:cNvSpPr/>
          <p:nvPr/>
        </p:nvSpPr>
        <p:spPr>
          <a:xfrm>
            <a:off x="10205315" y="4746343"/>
            <a:ext cx="864096" cy="576064"/>
          </a:xfrm>
          <a:prstGeom prst="rect">
            <a:avLst/>
          </a:prstGeom>
          <a:solidFill>
            <a:srgbClr val="0000CC"/>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FFF00"/>
                </a:solidFill>
                <a:effectLst>
                  <a:outerShdw blurRad="38100" dist="38100" dir="2700000" algn="tl">
                    <a:srgbClr val="000000">
                      <a:alpha val="43137"/>
                    </a:srgbClr>
                  </a:outerShdw>
                </a:effectLst>
              </a:rPr>
              <a:t>64</a:t>
            </a:r>
          </a:p>
        </p:txBody>
      </p:sp>
      <p:sp>
        <p:nvSpPr>
          <p:cNvPr id="19" name="Rectangle 18"/>
          <p:cNvSpPr/>
          <p:nvPr/>
        </p:nvSpPr>
        <p:spPr>
          <a:xfrm>
            <a:off x="10205315" y="4026853"/>
            <a:ext cx="864096" cy="576064"/>
          </a:xfrm>
          <a:prstGeom prst="rect">
            <a:avLst/>
          </a:prstGeom>
          <a:solidFill>
            <a:srgbClr val="0000CC"/>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FFF00"/>
                </a:solidFill>
                <a:effectLst>
                  <a:outerShdw blurRad="38100" dist="38100" dir="2700000" algn="tl">
                    <a:srgbClr val="000000">
                      <a:alpha val="43137"/>
                    </a:srgbClr>
                  </a:outerShdw>
                </a:effectLst>
              </a:rPr>
              <a:t>74</a:t>
            </a:r>
          </a:p>
        </p:txBody>
      </p:sp>
      <p:sp>
        <p:nvSpPr>
          <p:cNvPr id="20" name="Rectangle 19"/>
          <p:cNvSpPr/>
          <p:nvPr/>
        </p:nvSpPr>
        <p:spPr>
          <a:xfrm>
            <a:off x="10216538" y="3301489"/>
            <a:ext cx="864096" cy="576064"/>
          </a:xfrm>
          <a:prstGeom prst="rect">
            <a:avLst/>
          </a:prstGeom>
          <a:solidFill>
            <a:srgbClr val="0000CC"/>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rgbClr val="FFFF00"/>
                </a:solidFill>
                <a:effectLst>
                  <a:outerShdw blurRad="38100" dist="38100" dir="2700000" algn="tl">
                    <a:srgbClr val="000000">
                      <a:alpha val="43137"/>
                    </a:srgbClr>
                  </a:outerShdw>
                </a:effectLst>
              </a:rPr>
              <a:t>84</a:t>
            </a:r>
          </a:p>
        </p:txBody>
      </p:sp>
      <p:sp>
        <p:nvSpPr>
          <p:cNvPr id="21" name="TextBox 20"/>
          <p:cNvSpPr txBox="1"/>
          <p:nvPr/>
        </p:nvSpPr>
        <p:spPr>
          <a:xfrm>
            <a:off x="9459976" y="2563973"/>
            <a:ext cx="964367" cy="461665"/>
          </a:xfrm>
          <a:prstGeom prst="rect">
            <a:avLst/>
          </a:prstGeom>
          <a:noFill/>
        </p:spPr>
        <p:txBody>
          <a:bodyPr wrap="square" rtlCol="0">
            <a:spAutoFit/>
          </a:bodyPr>
          <a:lstStyle/>
          <a:p>
            <a:r>
              <a:rPr lang="en-CA" sz="2400" b="1" dirty="0">
                <a:solidFill>
                  <a:srgbClr val="00FFFF"/>
                </a:solidFill>
                <a:effectLst>
                  <a:outerShdw blurRad="38100" dist="38100" dir="2700000" algn="tl">
                    <a:srgbClr val="000000">
                      <a:alpha val="43137"/>
                    </a:srgbClr>
                  </a:outerShdw>
                </a:effectLst>
              </a:rPr>
              <a:t>marks</a:t>
            </a:r>
          </a:p>
        </p:txBody>
      </p:sp>
      <p:sp>
        <p:nvSpPr>
          <p:cNvPr id="22" name="TextBox 21"/>
          <p:cNvSpPr txBox="1"/>
          <p:nvPr/>
        </p:nvSpPr>
        <p:spPr>
          <a:xfrm>
            <a:off x="7555883" y="5842962"/>
            <a:ext cx="1387559" cy="461665"/>
          </a:xfrm>
          <a:prstGeom prst="rect">
            <a:avLst/>
          </a:prstGeom>
          <a:noFill/>
        </p:spPr>
        <p:txBody>
          <a:bodyPr wrap="square" rtlCol="0">
            <a:spAutoFit/>
          </a:bodyPr>
          <a:lstStyle/>
          <a:p>
            <a:r>
              <a:rPr lang="en-CA" sz="2400" b="1" dirty="0">
                <a:solidFill>
                  <a:srgbClr val="00FFFF"/>
                </a:solidFill>
                <a:effectLst>
                  <a:outerShdw blurRad="38100" dist="38100" dir="2700000" algn="tl">
                    <a:srgbClr val="000000">
                      <a:alpha val="43137"/>
                    </a:srgbClr>
                  </a:outerShdw>
                </a:effectLst>
              </a:rPr>
              <a:t>marks [0]</a:t>
            </a:r>
          </a:p>
        </p:txBody>
      </p:sp>
      <p:cxnSp>
        <p:nvCxnSpPr>
          <p:cNvPr id="23" name="Straight Arrow Connector 22"/>
          <p:cNvCxnSpPr>
            <a:cxnSpLocks/>
          </p:cNvCxnSpPr>
          <p:nvPr/>
        </p:nvCxnSpPr>
        <p:spPr>
          <a:xfrm flipV="1">
            <a:off x="8866550" y="5652923"/>
            <a:ext cx="1453709" cy="462122"/>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822471" y="3380436"/>
            <a:ext cx="1387559" cy="461665"/>
          </a:xfrm>
          <a:prstGeom prst="rect">
            <a:avLst/>
          </a:prstGeom>
          <a:noFill/>
        </p:spPr>
        <p:txBody>
          <a:bodyPr wrap="square" rtlCol="0">
            <a:spAutoFit/>
          </a:bodyPr>
          <a:lstStyle/>
          <a:p>
            <a:r>
              <a:rPr lang="en-CA" sz="2400" b="1" dirty="0">
                <a:solidFill>
                  <a:srgbClr val="00FFFF"/>
                </a:solidFill>
                <a:effectLst>
                  <a:outerShdw blurRad="38100" dist="38100" dir="2700000" algn="tl">
                    <a:srgbClr val="000000">
                      <a:alpha val="43137"/>
                    </a:srgbClr>
                  </a:outerShdw>
                </a:effectLst>
              </a:rPr>
              <a:t>marks [3]</a:t>
            </a:r>
          </a:p>
        </p:txBody>
      </p:sp>
      <p:cxnSp>
        <p:nvCxnSpPr>
          <p:cNvPr id="28" name="Straight Arrow Connector 27"/>
          <p:cNvCxnSpPr>
            <a:cxnSpLocks/>
            <a:stCxn id="27" idx="3"/>
          </p:cNvCxnSpPr>
          <p:nvPr/>
        </p:nvCxnSpPr>
        <p:spPr>
          <a:xfrm flipV="1">
            <a:off x="9210030" y="3554017"/>
            <a:ext cx="995285" cy="57252"/>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flipV="1">
            <a:off x="852259" y="4362269"/>
            <a:ext cx="1310680" cy="1872721"/>
          </a:xfrm>
          <a:prstGeom prst="straightConnector1">
            <a:avLst/>
          </a:prstGeom>
          <a:ln w="47625">
            <a:solidFill>
              <a:schemeClr val="bg1"/>
            </a:solidFill>
            <a:tailEnd type="arrow"/>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12277" y="6196269"/>
            <a:ext cx="2407983" cy="461665"/>
          </a:xfrm>
          <a:prstGeom prst="rect">
            <a:avLst/>
          </a:prstGeom>
          <a:noFill/>
        </p:spPr>
        <p:txBody>
          <a:bodyPr wrap="squar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CA" dirty="0"/>
              <a:t>Which element?</a:t>
            </a:r>
          </a:p>
        </p:txBody>
      </p:sp>
      <p:cxnSp>
        <p:nvCxnSpPr>
          <p:cNvPr id="30" name="Straight Arrow Connector 29"/>
          <p:cNvCxnSpPr/>
          <p:nvPr/>
        </p:nvCxnSpPr>
        <p:spPr>
          <a:xfrm flipH="1">
            <a:off x="2354960" y="3066125"/>
            <a:ext cx="720080" cy="864096"/>
          </a:xfrm>
          <a:prstGeom prst="straightConnector1">
            <a:avLst/>
          </a:prstGeom>
          <a:ln w="47625">
            <a:solidFill>
              <a:schemeClr val="bg1"/>
            </a:solidFill>
            <a:tailEnd type="arrow"/>
          </a:ln>
          <a:effectLst>
            <a:glow rad="101600">
              <a:srgbClr val="FF00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020260" y="2684570"/>
            <a:ext cx="6552363" cy="461665"/>
          </a:xfrm>
          <a:prstGeom prst="rect">
            <a:avLst/>
          </a:prstGeom>
          <a:noFill/>
        </p:spPr>
        <p:txBody>
          <a:bodyPr wrap="square" rtlCol="0">
            <a:spAutoFit/>
          </a:bodyPr>
          <a:lstStyle>
            <a:defPPr>
              <a:defRPr lang="en-US"/>
            </a:defPPr>
            <a:lvl1pPr>
              <a:defRPr sz="2400" b="1">
                <a:solidFill>
                  <a:schemeClr val="bg1"/>
                </a:solidFill>
                <a:effectLst>
                  <a:glow rad="101600">
                    <a:srgbClr val="FF00FF">
                      <a:alpha val="60000"/>
                    </a:srgbClr>
                  </a:glow>
                  <a:outerShdw blurRad="38100" dist="38100" dir="2700000" algn="tl">
                    <a:srgbClr val="000000">
                      <a:alpha val="43137"/>
                    </a:srgbClr>
                  </a:outerShdw>
                </a:effectLst>
              </a:defRPr>
            </a:lvl1pPr>
          </a:lstStyle>
          <a:p>
            <a:r>
              <a:rPr lang="en-CA" dirty="0"/>
              <a:t>Name of array variable</a:t>
            </a:r>
          </a:p>
        </p:txBody>
      </p:sp>
      <p:cxnSp>
        <p:nvCxnSpPr>
          <p:cNvPr id="33" name="Straight Arrow Connector 32">
            <a:extLst>
              <a:ext uri="{FF2B5EF4-FFF2-40B4-BE49-F238E27FC236}">
                <a16:creationId xmlns:a16="http://schemas.microsoft.com/office/drawing/2014/main" id="{15F903FA-87DF-3FA9-1648-4649D03D84D8}"/>
              </a:ext>
            </a:extLst>
          </p:cNvPr>
          <p:cNvCxnSpPr>
            <a:cxnSpLocks/>
          </p:cNvCxnSpPr>
          <p:nvPr/>
        </p:nvCxnSpPr>
        <p:spPr>
          <a:xfrm flipH="1" flipV="1">
            <a:off x="2895357" y="4271500"/>
            <a:ext cx="4660526" cy="1772988"/>
          </a:xfrm>
          <a:prstGeom prst="straightConnector1">
            <a:avLst/>
          </a:prstGeom>
          <a:ln w="4762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6C6DFA-6179-9FB1-D21F-869037901453}"/>
              </a:ext>
            </a:extLst>
          </p:cNvPr>
          <p:cNvSpPr txBox="1"/>
          <p:nvPr/>
        </p:nvSpPr>
        <p:spPr>
          <a:xfrm>
            <a:off x="2792600" y="868066"/>
            <a:ext cx="7368800" cy="461665"/>
          </a:xfrm>
          <a:prstGeom prst="rect">
            <a:avLst/>
          </a:prstGeom>
          <a:noFill/>
        </p:spPr>
        <p:txBody>
          <a:bodyPr wrap="square">
            <a:spAutoFit/>
          </a:bodyPr>
          <a:lstStyle/>
          <a:p>
            <a:r>
              <a:rPr lang="en-CA" sz="2400" b="1" dirty="0">
                <a:solidFill>
                  <a:schemeClr val="bg1"/>
                </a:solidFill>
                <a:effectLst>
                  <a:glow rad="101600">
                    <a:srgbClr val="43FC24">
                      <a:alpha val="60000"/>
                    </a:srgbClr>
                  </a:glow>
                </a:effectLst>
              </a:rPr>
              <a:t>We could create an array of </a:t>
            </a:r>
            <a:r>
              <a:rPr lang="en-CA" sz="2400" b="1" dirty="0" err="1">
                <a:solidFill>
                  <a:schemeClr val="bg1"/>
                </a:solidFill>
                <a:effectLst>
                  <a:glow rad="101600">
                    <a:srgbClr val="43FC24">
                      <a:alpha val="60000"/>
                    </a:srgbClr>
                  </a:glow>
                </a:effectLst>
              </a:rPr>
              <a:t>ints</a:t>
            </a:r>
            <a:r>
              <a:rPr lang="en-CA" sz="2400" b="1" dirty="0">
                <a:solidFill>
                  <a:schemeClr val="bg1"/>
                </a:solidFill>
                <a:effectLst>
                  <a:glow rad="101600">
                    <a:srgbClr val="43FC24">
                      <a:alpha val="60000"/>
                    </a:srgbClr>
                  </a:glow>
                </a:effectLst>
              </a:rPr>
              <a:t> to hold our marks:</a:t>
            </a:r>
          </a:p>
        </p:txBody>
      </p:sp>
    </p:spTree>
    <p:extLst>
      <p:ext uri="{BB962C8B-B14F-4D97-AF65-F5344CB8AC3E}">
        <p14:creationId xmlns:p14="http://schemas.microsoft.com/office/powerpoint/2010/main" val="101462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anim calcmode="lin" valueType="num">
                                      <p:cBhvr>
                                        <p:cTn id="32" dur="1000" fill="hold"/>
                                        <p:tgtEl>
                                          <p:spTgt spid="30"/>
                                        </p:tgtEl>
                                        <p:attrNameLst>
                                          <p:attrName>ppt_x</p:attrName>
                                        </p:attrNameLst>
                                      </p:cBhvr>
                                      <p:tavLst>
                                        <p:tav tm="0">
                                          <p:val>
                                            <p:strVal val="#ppt_x"/>
                                          </p:val>
                                        </p:tav>
                                        <p:tav tm="100000">
                                          <p:val>
                                            <p:strVal val="#ppt_x"/>
                                          </p:val>
                                        </p:tav>
                                      </p:tavLst>
                                    </p:anim>
                                    <p:anim calcmode="lin" valueType="num">
                                      <p:cBhvr>
                                        <p:cTn id="33" dur="1000" fill="hold"/>
                                        <p:tgtEl>
                                          <p:spTgt spid="30"/>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0"/>
                                        <p:tgtEl>
                                          <p:spTgt spid="32"/>
                                        </p:tgtEl>
                                      </p:cBhvr>
                                    </p:animEffect>
                                    <p:anim calcmode="lin" valueType="num">
                                      <p:cBhvr>
                                        <p:cTn id="37" dur="1000" fill="hold"/>
                                        <p:tgtEl>
                                          <p:spTgt spid="32"/>
                                        </p:tgtEl>
                                        <p:attrNameLst>
                                          <p:attrName>ppt_x</p:attrName>
                                        </p:attrNameLst>
                                      </p:cBhvr>
                                      <p:tavLst>
                                        <p:tav tm="0">
                                          <p:val>
                                            <p:strVal val="#ppt_x"/>
                                          </p:val>
                                        </p:tav>
                                        <p:tav tm="100000">
                                          <p:val>
                                            <p:strVal val="#ppt_x"/>
                                          </p:val>
                                        </p:tav>
                                      </p:tavLst>
                                    </p:anim>
                                    <p:anim calcmode="lin" valueType="num">
                                      <p:cBhvr>
                                        <p:cTn id="3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1000"/>
                                        <p:tgtEl>
                                          <p:spTgt spid="31"/>
                                        </p:tgtEl>
                                      </p:cBhvr>
                                    </p:animEffect>
                                    <p:anim calcmode="lin" valueType="num">
                                      <p:cBhvr>
                                        <p:cTn id="61" dur="1000" fill="hold"/>
                                        <p:tgtEl>
                                          <p:spTgt spid="31"/>
                                        </p:tgtEl>
                                        <p:attrNameLst>
                                          <p:attrName>ppt_x</p:attrName>
                                        </p:attrNameLst>
                                      </p:cBhvr>
                                      <p:tavLst>
                                        <p:tav tm="0">
                                          <p:val>
                                            <p:strVal val="#ppt_x"/>
                                          </p:val>
                                        </p:tav>
                                        <p:tav tm="100000">
                                          <p:val>
                                            <p:strVal val="#ppt_x"/>
                                          </p:val>
                                        </p:tav>
                                      </p:tavLst>
                                    </p:anim>
                                    <p:anim calcmode="lin" valueType="num">
                                      <p:cBhvr>
                                        <p:cTn id="6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1000"/>
                                        <p:tgtEl>
                                          <p:spTgt spid="22"/>
                                        </p:tgtEl>
                                      </p:cBhvr>
                                    </p:animEffect>
                                    <p:anim calcmode="lin" valueType="num">
                                      <p:cBhvr>
                                        <p:cTn id="73" dur="1000" fill="hold"/>
                                        <p:tgtEl>
                                          <p:spTgt spid="22"/>
                                        </p:tgtEl>
                                        <p:attrNameLst>
                                          <p:attrName>ppt_x</p:attrName>
                                        </p:attrNameLst>
                                      </p:cBhvr>
                                      <p:tavLst>
                                        <p:tav tm="0">
                                          <p:val>
                                            <p:strVal val="#ppt_x"/>
                                          </p:val>
                                        </p:tav>
                                        <p:tav tm="100000">
                                          <p:val>
                                            <p:strVal val="#ppt_x"/>
                                          </p:val>
                                        </p:tav>
                                      </p:tavLst>
                                    </p:anim>
                                    <p:anim calcmode="lin" valueType="num">
                                      <p:cBhvr>
                                        <p:cTn id="74" dur="1000" fill="hold"/>
                                        <p:tgtEl>
                                          <p:spTgt spid="2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1000"/>
                                        <p:tgtEl>
                                          <p:spTgt spid="23"/>
                                        </p:tgtEl>
                                      </p:cBhvr>
                                    </p:animEffect>
                                    <p:anim calcmode="lin" valueType="num">
                                      <p:cBhvr>
                                        <p:cTn id="78" dur="1000" fill="hold"/>
                                        <p:tgtEl>
                                          <p:spTgt spid="23"/>
                                        </p:tgtEl>
                                        <p:attrNameLst>
                                          <p:attrName>ppt_x</p:attrName>
                                        </p:attrNameLst>
                                      </p:cBhvr>
                                      <p:tavLst>
                                        <p:tav tm="0">
                                          <p:val>
                                            <p:strVal val="#ppt_x"/>
                                          </p:val>
                                        </p:tav>
                                        <p:tav tm="100000">
                                          <p:val>
                                            <p:strVal val="#ppt_x"/>
                                          </p:val>
                                        </p:tav>
                                      </p:tavLst>
                                    </p:anim>
                                    <p:anim calcmode="lin" valueType="num">
                                      <p:cBhvr>
                                        <p:cTn id="79" dur="1000" fill="hold"/>
                                        <p:tgtEl>
                                          <p:spTgt spid="2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1000"/>
                                        <p:tgtEl>
                                          <p:spTgt spid="27"/>
                                        </p:tgtEl>
                                      </p:cBhvr>
                                    </p:animEffect>
                                    <p:anim calcmode="lin" valueType="num">
                                      <p:cBhvr>
                                        <p:cTn id="83" dur="1000" fill="hold"/>
                                        <p:tgtEl>
                                          <p:spTgt spid="27"/>
                                        </p:tgtEl>
                                        <p:attrNameLst>
                                          <p:attrName>ppt_x</p:attrName>
                                        </p:attrNameLst>
                                      </p:cBhvr>
                                      <p:tavLst>
                                        <p:tav tm="0">
                                          <p:val>
                                            <p:strVal val="#ppt_x"/>
                                          </p:val>
                                        </p:tav>
                                        <p:tav tm="100000">
                                          <p:val>
                                            <p:strVal val="#ppt_x"/>
                                          </p:val>
                                        </p:tav>
                                      </p:tavLst>
                                    </p:anim>
                                    <p:anim calcmode="lin" valueType="num">
                                      <p:cBhvr>
                                        <p:cTn id="84" dur="1000" fill="hold"/>
                                        <p:tgtEl>
                                          <p:spTgt spid="27"/>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1000"/>
                                        <p:tgtEl>
                                          <p:spTgt spid="28"/>
                                        </p:tgtEl>
                                      </p:cBhvr>
                                    </p:animEffect>
                                    <p:anim calcmode="lin" valueType="num">
                                      <p:cBhvr>
                                        <p:cTn id="88" dur="1000" fill="hold"/>
                                        <p:tgtEl>
                                          <p:spTgt spid="28"/>
                                        </p:tgtEl>
                                        <p:attrNameLst>
                                          <p:attrName>ppt_x</p:attrName>
                                        </p:attrNameLst>
                                      </p:cBhvr>
                                      <p:tavLst>
                                        <p:tav tm="0">
                                          <p:val>
                                            <p:strVal val="#ppt_x"/>
                                          </p:val>
                                        </p:tav>
                                        <p:tav tm="100000">
                                          <p:val>
                                            <p:strVal val="#ppt_x"/>
                                          </p:val>
                                        </p:tav>
                                      </p:tavLst>
                                    </p:anim>
                                    <p:anim calcmode="lin" valueType="num">
                                      <p:cBhvr>
                                        <p:cTn id="89" dur="1000" fill="hold"/>
                                        <p:tgtEl>
                                          <p:spTgt spid="28"/>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1000"/>
                                        <p:tgtEl>
                                          <p:spTgt spid="33"/>
                                        </p:tgtEl>
                                      </p:cBhvr>
                                    </p:animEffect>
                                    <p:anim calcmode="lin" valueType="num">
                                      <p:cBhvr>
                                        <p:cTn id="93" dur="1000" fill="hold"/>
                                        <p:tgtEl>
                                          <p:spTgt spid="33"/>
                                        </p:tgtEl>
                                        <p:attrNameLst>
                                          <p:attrName>ppt_x</p:attrName>
                                        </p:attrNameLst>
                                      </p:cBhvr>
                                      <p:tavLst>
                                        <p:tav tm="0">
                                          <p:val>
                                            <p:strVal val="#ppt_x"/>
                                          </p:val>
                                        </p:tav>
                                        <p:tav tm="100000">
                                          <p:val>
                                            <p:strVal val="#ppt_x"/>
                                          </p:val>
                                        </p:tav>
                                      </p:tavLst>
                                    </p:anim>
                                    <p:anim calcmode="lin" valueType="num">
                                      <p:cBhvr>
                                        <p:cTn id="9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21" grpId="0"/>
      <p:bldP spid="22" grpId="0"/>
      <p:bldP spid="27" grpId="0"/>
      <p:bldP spid="31" grpId="0"/>
      <p:bldP spid="3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F7B08-DDE1-3C1E-3AC8-61342EB1FC21}"/>
              </a:ext>
            </a:extLst>
          </p:cNvPr>
          <p:cNvSpPr>
            <a:spLocks noGrp="1"/>
          </p:cNvSpPr>
          <p:nvPr>
            <p:ph type="title"/>
          </p:nvPr>
        </p:nvSpPr>
        <p:spPr/>
        <p:txBody>
          <a:bodyPr/>
          <a:lstStyle/>
          <a:p>
            <a:r>
              <a:rPr lang="en-US" dirty="0"/>
              <a:t>yourturn4</a:t>
            </a:r>
            <a:endParaRPr lang="en-CA" dirty="0"/>
          </a:p>
        </p:txBody>
      </p:sp>
      <p:sp>
        <p:nvSpPr>
          <p:cNvPr id="5" name="TextBox 4">
            <a:extLst>
              <a:ext uri="{FF2B5EF4-FFF2-40B4-BE49-F238E27FC236}">
                <a16:creationId xmlns:a16="http://schemas.microsoft.com/office/drawing/2014/main" id="{8DECCDAE-7E71-FEC6-04A6-A3A50A741E9D}"/>
              </a:ext>
            </a:extLst>
          </p:cNvPr>
          <p:cNvSpPr txBox="1"/>
          <p:nvPr/>
        </p:nvSpPr>
        <p:spPr>
          <a:xfrm>
            <a:off x="10735409" y="6348046"/>
            <a:ext cx="930063" cy="369332"/>
          </a:xfrm>
          <a:prstGeom prst="rect">
            <a:avLst/>
          </a:prstGeom>
          <a:noFill/>
        </p:spPr>
        <p:txBody>
          <a:bodyPr wrap="none" rtlCol="0">
            <a:spAutoFit/>
          </a:bodyPr>
          <a:lstStyle/>
          <a:p>
            <a:pPr algn="l"/>
            <a:r>
              <a:rPr lang="en-US" b="1" dirty="0">
                <a:solidFill>
                  <a:schemeClr val="bg1"/>
                </a:solidFill>
              </a:rPr>
              <a:t>20 mins</a:t>
            </a:r>
            <a:endParaRPr lang="en-CA" b="1" dirty="0" err="1">
              <a:solidFill>
                <a:schemeClr val="bg1"/>
              </a:solidFill>
            </a:endParaRPr>
          </a:p>
        </p:txBody>
      </p:sp>
    </p:spTree>
    <p:extLst>
      <p:ext uri="{BB962C8B-B14F-4D97-AF65-F5344CB8AC3E}">
        <p14:creationId xmlns:p14="http://schemas.microsoft.com/office/powerpoint/2010/main" val="4274499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4D2DDBE-F00A-8DAC-C399-A9EE5C254507}"/>
              </a:ext>
            </a:extLst>
          </p:cNvPr>
          <p:cNvSpPr>
            <a:spLocks noGrp="1"/>
          </p:cNvSpPr>
          <p:nvPr>
            <p:ph type="body" sz="quarter" idx="10"/>
          </p:nvPr>
        </p:nvSpPr>
        <p:spPr/>
        <p:txBody>
          <a:bodyPr/>
          <a:lstStyle/>
          <a:p>
            <a:endParaRPr lang="en-CA"/>
          </a:p>
        </p:txBody>
      </p:sp>
      <p:sp>
        <p:nvSpPr>
          <p:cNvPr id="3" name="Title 2">
            <a:extLst>
              <a:ext uri="{FF2B5EF4-FFF2-40B4-BE49-F238E27FC236}">
                <a16:creationId xmlns:a16="http://schemas.microsoft.com/office/drawing/2014/main" id="{3D0172E9-495A-3A0D-321F-C0E9A87B4A82}"/>
              </a:ext>
            </a:extLst>
          </p:cNvPr>
          <p:cNvSpPr>
            <a:spLocks noGrp="1"/>
          </p:cNvSpPr>
          <p:nvPr>
            <p:ph type="title"/>
          </p:nvPr>
        </p:nvSpPr>
        <p:spPr/>
        <p:txBody>
          <a:bodyPr/>
          <a:lstStyle/>
          <a:p>
            <a:r>
              <a:rPr lang="en-US" dirty="0"/>
              <a:t>&lt;/Optional&gt;</a:t>
            </a:r>
            <a:endParaRPr lang="en-CA" dirty="0"/>
          </a:p>
        </p:txBody>
      </p:sp>
    </p:spTree>
    <p:extLst>
      <p:ext uri="{BB962C8B-B14F-4D97-AF65-F5344CB8AC3E}">
        <p14:creationId xmlns:p14="http://schemas.microsoft.com/office/powerpoint/2010/main" val="3023911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3765"/>
            <a:ext cx="10972800" cy="1143000"/>
          </a:xfrm>
        </p:spPr>
        <p:txBody>
          <a:bodyPr>
            <a:normAutofit fontScale="90000"/>
          </a:bodyPr>
          <a:lstStyle/>
          <a:p>
            <a:r>
              <a:rPr lang="en-CA" dirty="0"/>
              <a:t>I like to think of arrays like an elevator in a very small warehouse</a:t>
            </a:r>
            <a:endParaRPr lang="en-US" dirty="0"/>
          </a:p>
        </p:txBody>
      </p:sp>
      <p:sp>
        <p:nvSpPr>
          <p:cNvPr id="3" name="Content Placeholder 2"/>
          <p:cNvSpPr>
            <a:spLocks noGrp="1"/>
          </p:cNvSpPr>
          <p:nvPr>
            <p:ph idx="1"/>
          </p:nvPr>
        </p:nvSpPr>
        <p:spPr>
          <a:xfrm>
            <a:off x="609600" y="1687347"/>
            <a:ext cx="10972800" cy="4525963"/>
          </a:xfrm>
        </p:spPr>
        <p:txBody>
          <a:bodyPr/>
          <a:lstStyle/>
          <a:p>
            <a:r>
              <a:rPr lang="en-CA" dirty="0"/>
              <a:t>This warehouse can only</a:t>
            </a:r>
            <a:br>
              <a:rPr lang="en-CA" dirty="0"/>
            </a:br>
            <a:r>
              <a:rPr lang="en-CA" dirty="0"/>
              <a:t>hold one type of </a:t>
            </a:r>
            <a:r>
              <a:rPr lang="en-CA" dirty="0">
                <a:solidFill>
                  <a:srgbClr val="00FF00"/>
                </a:solidFill>
              </a:rPr>
              <a:t>thing.</a:t>
            </a:r>
          </a:p>
          <a:p>
            <a:r>
              <a:rPr lang="en-CA" dirty="0"/>
              <a:t>Each floor can only </a:t>
            </a:r>
            <a:br>
              <a:rPr lang="en-CA" dirty="0"/>
            </a:br>
            <a:r>
              <a:rPr lang="en-CA" dirty="0"/>
              <a:t>hold one</a:t>
            </a:r>
            <a:r>
              <a:rPr lang="en-CA" dirty="0">
                <a:solidFill>
                  <a:srgbClr val="00FFFF"/>
                </a:solidFill>
              </a:rPr>
              <a:t> item.</a:t>
            </a:r>
          </a:p>
          <a:p>
            <a:r>
              <a:rPr lang="en-CA" dirty="0"/>
              <a:t>We use the elevator [ ] to </a:t>
            </a:r>
            <a:br>
              <a:rPr lang="en-CA" dirty="0"/>
            </a:br>
            <a:r>
              <a:rPr lang="en-CA" dirty="0"/>
              <a:t>get to each</a:t>
            </a:r>
            <a:r>
              <a:rPr lang="en-CA" dirty="0">
                <a:solidFill>
                  <a:srgbClr val="FF00FF"/>
                </a:solidFill>
              </a:rPr>
              <a:t> floor.</a:t>
            </a:r>
            <a:endParaRPr lang="en-US" dirty="0">
              <a:solidFill>
                <a:srgbClr val="FF00FF"/>
              </a:solidFill>
            </a:endParaRPr>
          </a:p>
        </p:txBody>
      </p:sp>
      <p:sp>
        <p:nvSpPr>
          <p:cNvPr id="4" name="Rectangle 3"/>
          <p:cNvSpPr/>
          <p:nvPr/>
        </p:nvSpPr>
        <p:spPr>
          <a:xfrm>
            <a:off x="7536160" y="2036845"/>
            <a:ext cx="2976331" cy="4752528"/>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Storage type: </a:t>
            </a:r>
            <a:r>
              <a:rPr lang="en-CA" sz="2400" b="1" dirty="0" err="1">
                <a:effectLst>
                  <a:outerShdw blurRad="38100" dist="38100" dir="2700000" algn="tl">
                    <a:srgbClr val="000000">
                      <a:alpha val="43137"/>
                    </a:srgbClr>
                  </a:outerShdw>
                </a:effectLst>
              </a:rPr>
              <a:t>int</a:t>
            </a:r>
            <a:endParaRPr lang="en-US" sz="2400" b="1" dirty="0">
              <a:effectLst>
                <a:outerShdw blurRad="38100" dist="38100" dir="2700000" algn="tl">
                  <a:srgbClr val="000000">
                    <a:alpha val="43137"/>
                  </a:srgbClr>
                </a:outerShdw>
              </a:effectLst>
            </a:endParaRPr>
          </a:p>
        </p:txBody>
      </p:sp>
      <p:sp>
        <p:nvSpPr>
          <p:cNvPr id="5" name="Rectangle 4"/>
          <p:cNvSpPr/>
          <p:nvPr/>
        </p:nvSpPr>
        <p:spPr>
          <a:xfrm>
            <a:off x="8823110" y="6062461"/>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4</a:t>
            </a:r>
            <a:endParaRPr lang="en-US" sz="2400" dirty="0"/>
          </a:p>
        </p:txBody>
      </p:sp>
      <p:sp>
        <p:nvSpPr>
          <p:cNvPr id="6" name="Rectangle 5"/>
          <p:cNvSpPr/>
          <p:nvPr/>
        </p:nvSpPr>
        <p:spPr>
          <a:xfrm>
            <a:off x="8823110" y="5277205"/>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3</a:t>
            </a:r>
            <a:endParaRPr lang="en-US" sz="2400" dirty="0"/>
          </a:p>
        </p:txBody>
      </p:sp>
      <p:sp>
        <p:nvSpPr>
          <p:cNvPr id="7" name="Rectangle 6"/>
          <p:cNvSpPr/>
          <p:nvPr/>
        </p:nvSpPr>
        <p:spPr>
          <a:xfrm>
            <a:off x="8817083" y="4485117"/>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2</a:t>
            </a:r>
            <a:endParaRPr lang="en-US" sz="2400" dirty="0"/>
          </a:p>
        </p:txBody>
      </p:sp>
      <p:sp>
        <p:nvSpPr>
          <p:cNvPr id="8" name="Rectangle 7"/>
          <p:cNvSpPr/>
          <p:nvPr/>
        </p:nvSpPr>
        <p:spPr>
          <a:xfrm>
            <a:off x="8817083" y="3693029"/>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1</a:t>
            </a:r>
            <a:endParaRPr lang="en-US" sz="2400" dirty="0"/>
          </a:p>
        </p:txBody>
      </p:sp>
      <p:sp>
        <p:nvSpPr>
          <p:cNvPr id="9" name="Rectangle 8"/>
          <p:cNvSpPr/>
          <p:nvPr/>
        </p:nvSpPr>
        <p:spPr>
          <a:xfrm>
            <a:off x="8797510" y="2900941"/>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0</a:t>
            </a:r>
            <a:endParaRPr lang="en-US" sz="2400" dirty="0"/>
          </a:p>
        </p:txBody>
      </p:sp>
      <p:sp>
        <p:nvSpPr>
          <p:cNvPr id="10" name="Rectangle 9"/>
          <p:cNvSpPr/>
          <p:nvPr/>
        </p:nvSpPr>
        <p:spPr>
          <a:xfrm>
            <a:off x="7687144" y="2900941"/>
            <a:ext cx="816091" cy="648072"/>
          </a:xfrm>
          <a:prstGeom prst="rect">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FF00FF"/>
              </a:solidFill>
              <a:effectLst>
                <a:outerShdw blurRad="38100" dist="38100" dir="2700000" algn="tl">
                  <a:srgbClr val="000000">
                    <a:alpha val="43137"/>
                  </a:srgbClr>
                </a:outerShdw>
              </a:effectLst>
            </a:endParaRPr>
          </a:p>
        </p:txBody>
      </p:sp>
      <p:cxnSp>
        <p:nvCxnSpPr>
          <p:cNvPr id="11" name="Straight Arrow Connector 10"/>
          <p:cNvCxnSpPr/>
          <p:nvPr/>
        </p:nvCxnSpPr>
        <p:spPr>
          <a:xfrm flipV="1">
            <a:off x="4463819" y="3044957"/>
            <a:ext cx="4333691" cy="1152128"/>
          </a:xfrm>
          <a:prstGeom prst="straightConnector1">
            <a:avLst/>
          </a:prstGeom>
          <a:ln w="41275">
            <a:solidFill>
              <a:srgbClr val="00FF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328611" y="2454442"/>
            <a:ext cx="3429000" cy="360947"/>
          </a:xfrm>
          <a:prstGeom prst="straightConnector1">
            <a:avLst/>
          </a:prstGeom>
          <a:ln w="41275">
            <a:solidFill>
              <a:srgbClr val="00FF00"/>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V="1">
            <a:off x="4993105" y="3549013"/>
            <a:ext cx="3031958" cy="1997545"/>
          </a:xfrm>
          <a:prstGeom prst="straightConnector1">
            <a:avLst/>
          </a:prstGeom>
          <a:ln w="41275">
            <a:solidFill>
              <a:srgbClr val="FF00FF"/>
            </a:solidFill>
            <a:tailEnd type="arrow"/>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95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1" dur="500"/>
                                        <p:tgtEl>
                                          <p:spTgt spid="3">
                                            <p:txEl>
                                              <p:pRg st="2" end="2"/>
                                            </p:txEl>
                                          </p:spTgt>
                                        </p:tgtEl>
                                      </p:cBhvr>
                                    </p:animEffect>
                                  </p:childTnLst>
                                </p:cTn>
                              </p:par>
                            </p:childTnLst>
                          </p:cTn>
                        </p:par>
                        <p:par>
                          <p:cTn id="32" fill="hold">
                            <p:stCondLst>
                              <p:cond delay="500"/>
                            </p:stCondLst>
                            <p:childTnLst>
                              <p:par>
                                <p:cTn id="33" presetID="42" presetClass="path" presetSubtype="0" accel="50000" decel="50000" fill="hold" grpId="0" nodeType="afterEffect">
                                  <p:stCondLst>
                                    <p:cond delay="0"/>
                                  </p:stCondLst>
                                  <p:childTnLst>
                                    <p:animMotion origin="layout" path="M 1.11111E-6 3.7037E-7 L 0.00156 0.11042 " pathEditMode="relative" rAng="0" ptsTypes="AA">
                                      <p:cBhvr>
                                        <p:cTn id="34" dur="2000" fill="hold"/>
                                        <p:tgtEl>
                                          <p:spTgt spid="10"/>
                                        </p:tgtEl>
                                        <p:attrNameLst>
                                          <p:attrName>ppt_x</p:attrName>
                                          <p:attrName>ppt_y</p:attrName>
                                        </p:attrNameLst>
                                      </p:cBhvr>
                                      <p:rCtr x="69" y="5509"/>
                                    </p:animMotion>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3765"/>
            <a:ext cx="10972800" cy="1143000"/>
          </a:xfrm>
        </p:spPr>
        <p:txBody>
          <a:bodyPr>
            <a:normAutofit fontScale="90000"/>
          </a:bodyPr>
          <a:lstStyle/>
          <a:p>
            <a:r>
              <a:rPr lang="en-CA" dirty="0"/>
              <a:t>I like to think of arrays like an elevator in a very small warehouse</a:t>
            </a:r>
            <a:endParaRPr lang="en-US" dirty="0"/>
          </a:p>
        </p:txBody>
      </p:sp>
      <p:sp>
        <p:nvSpPr>
          <p:cNvPr id="3" name="Content Placeholder 2"/>
          <p:cNvSpPr>
            <a:spLocks noGrp="1"/>
          </p:cNvSpPr>
          <p:nvPr>
            <p:ph idx="1"/>
          </p:nvPr>
        </p:nvSpPr>
        <p:spPr/>
        <p:txBody>
          <a:bodyPr/>
          <a:lstStyle/>
          <a:p>
            <a:pPr marL="0" indent="0">
              <a:buNone/>
            </a:pPr>
            <a:r>
              <a:rPr lang="en-CA" dirty="0" err="1"/>
              <a:t>int</a:t>
            </a:r>
            <a:r>
              <a:rPr lang="en-CA" dirty="0"/>
              <a:t> [] marks = new </a:t>
            </a:r>
            <a:r>
              <a:rPr lang="en-CA" dirty="0" err="1"/>
              <a:t>int</a:t>
            </a:r>
            <a:r>
              <a:rPr lang="en-CA" dirty="0"/>
              <a:t> [5];</a:t>
            </a:r>
          </a:p>
        </p:txBody>
      </p:sp>
    </p:spTree>
    <p:extLst>
      <p:ext uri="{BB962C8B-B14F-4D97-AF65-F5344CB8AC3E}">
        <p14:creationId xmlns:p14="http://schemas.microsoft.com/office/powerpoint/2010/main" val="38171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CA" dirty="0" err="1">
                <a:solidFill>
                  <a:srgbClr val="FF00FF"/>
                </a:solidFill>
              </a:rPr>
              <a:t>int</a:t>
            </a:r>
            <a:r>
              <a:rPr lang="en-CA" dirty="0">
                <a:solidFill>
                  <a:srgbClr val="FF00FF"/>
                </a:solidFill>
              </a:rPr>
              <a:t> [] marks = new </a:t>
            </a:r>
            <a:r>
              <a:rPr lang="en-CA" dirty="0" err="1">
                <a:solidFill>
                  <a:srgbClr val="FF00FF"/>
                </a:solidFill>
              </a:rPr>
              <a:t>int</a:t>
            </a:r>
            <a:r>
              <a:rPr lang="en-CA" dirty="0">
                <a:solidFill>
                  <a:srgbClr val="FF00FF"/>
                </a:solidFill>
              </a:rPr>
              <a:t> [5];</a:t>
            </a:r>
          </a:p>
        </p:txBody>
      </p:sp>
      <p:sp>
        <p:nvSpPr>
          <p:cNvPr id="4" name="Rectangle 3"/>
          <p:cNvSpPr/>
          <p:nvPr/>
        </p:nvSpPr>
        <p:spPr>
          <a:xfrm>
            <a:off x="7536160" y="1844824"/>
            <a:ext cx="2976331" cy="4752528"/>
          </a:xfrm>
          <a:prstGeom prst="rect">
            <a:avLst/>
          </a:prstGeom>
          <a:solidFill>
            <a:schemeClr val="tx1">
              <a:lumMod val="50000"/>
              <a:lumOff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dirty="0">
                <a:effectLst>
                  <a:outerShdw blurRad="38100" dist="38100" dir="2700000" algn="tl">
                    <a:srgbClr val="000000">
                      <a:alpha val="43137"/>
                    </a:srgbClr>
                  </a:outerShdw>
                </a:effectLst>
              </a:rPr>
              <a:t>Storage type</a:t>
            </a:r>
            <a:r>
              <a:rPr lang="en-CA" sz="2400" b="1">
                <a:effectLst>
                  <a:outerShdw blurRad="38100" dist="38100" dir="2700000" algn="tl">
                    <a:srgbClr val="000000">
                      <a:alpha val="43137"/>
                    </a:srgbClr>
                  </a:outerShdw>
                </a:effectLst>
              </a:rPr>
              <a:t>: int</a:t>
            </a:r>
            <a:endParaRPr lang="en-US" sz="2400" b="1" dirty="0">
              <a:effectLst>
                <a:outerShdw blurRad="38100" dist="38100" dir="2700000" algn="tl">
                  <a:srgbClr val="000000">
                    <a:alpha val="43137"/>
                  </a:srgbClr>
                </a:outerShdw>
              </a:effectLst>
            </a:endParaRPr>
          </a:p>
        </p:txBody>
      </p:sp>
      <p:sp>
        <p:nvSpPr>
          <p:cNvPr id="5" name="Rectangle 4"/>
          <p:cNvSpPr/>
          <p:nvPr/>
        </p:nvSpPr>
        <p:spPr>
          <a:xfrm>
            <a:off x="8823110" y="587044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4</a:t>
            </a:r>
          </a:p>
          <a:p>
            <a:pPr algn="ctr"/>
            <a:endParaRPr lang="en-US" sz="2400" b="1" dirty="0">
              <a:solidFill>
                <a:srgbClr val="00FFFF"/>
              </a:solidFill>
            </a:endParaRPr>
          </a:p>
        </p:txBody>
      </p:sp>
      <p:sp>
        <p:nvSpPr>
          <p:cNvPr id="6" name="Rectangle 5"/>
          <p:cNvSpPr/>
          <p:nvPr/>
        </p:nvSpPr>
        <p:spPr>
          <a:xfrm>
            <a:off x="8823110" y="5085184"/>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3</a:t>
            </a:r>
          </a:p>
          <a:p>
            <a:pPr algn="ctr"/>
            <a:endParaRPr lang="en-US" sz="2400" b="1" dirty="0">
              <a:solidFill>
                <a:srgbClr val="00FFFF"/>
              </a:solidFill>
            </a:endParaRPr>
          </a:p>
        </p:txBody>
      </p:sp>
      <p:sp>
        <p:nvSpPr>
          <p:cNvPr id="7" name="Rectangle 6"/>
          <p:cNvSpPr/>
          <p:nvPr/>
        </p:nvSpPr>
        <p:spPr>
          <a:xfrm>
            <a:off x="8817083" y="4293096"/>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2</a:t>
            </a:r>
          </a:p>
          <a:p>
            <a:pPr algn="ctr"/>
            <a:endParaRPr lang="en-US" sz="2400" b="1" dirty="0">
              <a:solidFill>
                <a:srgbClr val="00FFFF"/>
              </a:solidFill>
            </a:endParaRPr>
          </a:p>
        </p:txBody>
      </p:sp>
      <p:sp>
        <p:nvSpPr>
          <p:cNvPr id="8" name="Rectangle 7"/>
          <p:cNvSpPr/>
          <p:nvPr/>
        </p:nvSpPr>
        <p:spPr>
          <a:xfrm>
            <a:off x="8817083" y="3501008"/>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1</a:t>
            </a:r>
          </a:p>
          <a:p>
            <a:pPr algn="ctr"/>
            <a:endParaRPr lang="en-US" sz="2400" b="1" dirty="0">
              <a:solidFill>
                <a:srgbClr val="00FFFF"/>
              </a:solidFill>
            </a:endParaRPr>
          </a:p>
        </p:txBody>
      </p:sp>
      <p:sp>
        <p:nvSpPr>
          <p:cNvPr id="9" name="Rectangle 8"/>
          <p:cNvSpPr/>
          <p:nvPr/>
        </p:nvSpPr>
        <p:spPr>
          <a:xfrm>
            <a:off x="8797510" y="2708920"/>
            <a:ext cx="1632181" cy="648072"/>
          </a:xfrm>
          <a:prstGeom prst="rect">
            <a:avLst/>
          </a:prstGeom>
          <a:gradFill flip="none" rotWithShape="1">
            <a:gsLst>
              <a:gs pos="0">
                <a:srgbClr val="0000CC">
                  <a:shade val="30000"/>
                  <a:satMod val="115000"/>
                </a:srgbClr>
              </a:gs>
              <a:gs pos="50000">
                <a:srgbClr val="0000CC">
                  <a:shade val="67500"/>
                  <a:satMod val="115000"/>
                </a:srgbClr>
              </a:gs>
              <a:gs pos="100000">
                <a:srgbClr val="0000CC">
                  <a:shade val="100000"/>
                  <a:satMod val="115000"/>
                </a:srgbClr>
              </a:gs>
            </a:gsLst>
            <a:path path="circle">
              <a:fillToRect l="50000" t="50000" r="50000" b="50000"/>
            </a:path>
            <a:tileRect/>
          </a:gra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Floor 0</a:t>
            </a:r>
          </a:p>
          <a:p>
            <a:pPr algn="ctr"/>
            <a:endParaRPr lang="en-CA" sz="2400" dirty="0"/>
          </a:p>
        </p:txBody>
      </p:sp>
      <p:sp>
        <p:nvSpPr>
          <p:cNvPr id="12" name="Title 1"/>
          <p:cNvSpPr>
            <a:spLocks noGrp="1"/>
          </p:cNvSpPr>
          <p:nvPr>
            <p:ph type="title"/>
          </p:nvPr>
        </p:nvSpPr>
        <p:spPr>
          <a:xfrm>
            <a:off x="609600" y="173765"/>
            <a:ext cx="10972800" cy="1143000"/>
          </a:xfrm>
        </p:spPr>
        <p:txBody>
          <a:bodyPr>
            <a:normAutofit fontScale="90000"/>
          </a:bodyPr>
          <a:lstStyle/>
          <a:p>
            <a:r>
              <a:rPr lang="en-CA" dirty="0"/>
              <a:t>I like to think of arrays like an elevator in a very small warehouse</a:t>
            </a:r>
            <a:endParaRPr lang="en-US" dirty="0"/>
          </a:p>
        </p:txBody>
      </p:sp>
    </p:spTree>
    <p:extLst>
      <p:ext uri="{BB962C8B-B14F-4D97-AF65-F5344CB8AC3E}">
        <p14:creationId xmlns:p14="http://schemas.microsoft.com/office/powerpoint/2010/main" val="123918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anim calcmode="lin" valueType="num">
                                      <p:cBhvr>
                                        <p:cTn id="29" dur="500" fill="hold"/>
                                        <p:tgtEl>
                                          <p:spTgt spid="8"/>
                                        </p:tgtEl>
                                        <p:attrNameLst>
                                          <p:attrName>ppt_x</p:attrName>
                                        </p:attrNameLst>
                                      </p:cBhvr>
                                      <p:tavLst>
                                        <p:tav tm="0">
                                          <p:val>
                                            <p:strVal val="#ppt_x"/>
                                          </p:val>
                                        </p:tav>
                                        <p:tav tm="100000">
                                          <p:val>
                                            <p:strVal val="#ppt_x"/>
                                          </p:val>
                                        </p:tav>
                                      </p:tavLst>
                                    </p:anim>
                                    <p:anim calcmode="lin" valueType="num">
                                      <p:cBhvr>
                                        <p:cTn id="30" dur="5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anim calcmode="lin" valueType="num">
                                      <p:cBhvr>
                                        <p:cTn id="34" dur="500" fill="hold"/>
                                        <p:tgtEl>
                                          <p:spTgt spid="9"/>
                                        </p:tgtEl>
                                        <p:attrNameLst>
                                          <p:attrName>ppt_x</p:attrName>
                                        </p:attrNameLst>
                                      </p:cBhvr>
                                      <p:tavLst>
                                        <p:tav tm="0">
                                          <p:val>
                                            <p:strVal val="#ppt_x"/>
                                          </p:val>
                                        </p:tav>
                                        <p:tav tm="100000">
                                          <p:val>
                                            <p:strVal val="#ppt_x"/>
                                          </p:val>
                                        </p:tav>
                                      </p:tavLst>
                                    </p:anim>
                                    <p:anim calcmode="lin" valueType="num">
                                      <p:cBhvr>
                                        <p:cTn id="35"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19FF"/>
      </a:hlink>
      <a:folHlink>
        <a:srgbClr val="FE19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b="1"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F97C022B717B146BA0446DF4C6D9077" ma:contentTypeVersion="7" ma:contentTypeDescription="Create a new document." ma:contentTypeScope="" ma:versionID="6018ffc4325011bc5a0a064439434dee">
  <xsd:schema xmlns:xsd="http://www.w3.org/2001/XMLSchema" xmlns:xs="http://www.w3.org/2001/XMLSchema" xmlns:p="http://schemas.microsoft.com/office/2006/metadata/properties" xmlns:ns2="6da562d3-036b-4d9a-a9c9-43c62c07c12f" targetNamespace="http://schemas.microsoft.com/office/2006/metadata/properties" ma:root="true" ma:fieldsID="c6a6d2cbf9bea8cf9c9890f6e3c8677c" ns2:_="">
    <xsd:import namespace="6da562d3-036b-4d9a-a9c9-43c62c07c1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a562d3-036b-4d9a-a9c9-43c62c07c1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668C2F-C562-4F7F-866F-B57DD42DD344}">
  <ds:schemaRefs>
    <ds:schemaRef ds:uri="http://schemas.microsoft.com/sharepoint/v3/contenttype/forms"/>
  </ds:schemaRefs>
</ds:datastoreItem>
</file>

<file path=customXml/itemProps2.xml><?xml version="1.0" encoding="utf-8"?>
<ds:datastoreItem xmlns:ds="http://schemas.openxmlformats.org/officeDocument/2006/customXml" ds:itemID="{622D7A9F-2594-41C8-8966-CF9CEE3698BC}">
  <ds:schemaRefs>
    <ds:schemaRef ds:uri="http://www.w3.org/XML/1998/namespace"/>
    <ds:schemaRef ds:uri="http://schemas.openxmlformats.org/package/2006/metadata/core-properties"/>
    <ds:schemaRef ds:uri="http://purl.org/dc/dcmitype/"/>
    <ds:schemaRef ds:uri="6da562d3-036b-4d9a-a9c9-43c62c07c12f"/>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2D085750-4692-4378-A5D8-63D75048E99C}">
  <ds:schemaRefs>
    <ds:schemaRef ds:uri="6da562d3-036b-4d9a-a9c9-43c62c07c1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115340</TotalTime>
  <Words>2111</Words>
  <Application>Microsoft Office PowerPoint</Application>
  <PresentationFormat>Widescreen</PresentationFormat>
  <Paragraphs>623</Paragraphs>
  <Slides>61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Calibri</vt:lpstr>
      <vt:lpstr>Brush Script MT</vt:lpstr>
      <vt:lpstr>Arial</vt:lpstr>
      <vt:lpstr>Mistral</vt:lpstr>
      <vt:lpstr>Montserrat ExtraBold</vt:lpstr>
      <vt:lpstr>1_Office Theme</vt:lpstr>
      <vt:lpstr>PowerPoint Presentation</vt:lpstr>
      <vt:lpstr>Arrays!</vt:lpstr>
      <vt:lpstr>PowerPoint Presentation</vt:lpstr>
      <vt:lpstr>Arrays...</vt:lpstr>
      <vt:lpstr>Arrays Review!!!</vt:lpstr>
      <vt:lpstr>However, there is a better way!</vt:lpstr>
      <vt:lpstr>I like to think of arrays like an elevator in a very small warehouse</vt:lpstr>
      <vt:lpstr>I like to think of arrays like an elevator in a very small warehouse</vt:lpstr>
      <vt:lpstr>I like to think of arrays like an elevator in a very small warehouse</vt:lpstr>
      <vt:lpstr>I like to think of arrays like an elevator in a very small warehouse</vt:lpstr>
      <vt:lpstr>I like to think of arrays like an elevator in a very small warehouse</vt:lpstr>
      <vt:lpstr>I like to think of arrays like an elevator in a very small warehouse</vt:lpstr>
      <vt:lpstr>I like to think of arrays like an elevator in a very small warehouse</vt:lpstr>
      <vt:lpstr>I like to think of arrays like an elevator in a very small warehouse</vt:lpstr>
      <vt:lpstr>Our Warehouse</vt:lpstr>
      <vt:lpstr>There is a shortcut for declaring and populating arrays</vt:lpstr>
      <vt:lpstr>Yourturn1-Part A </vt:lpstr>
      <vt:lpstr>Always 3 things to access an array element…</vt:lpstr>
      <vt:lpstr>This is what an array of ints looks like in memory</vt:lpstr>
      <vt:lpstr>This is what an array of ints looks like in memory</vt:lpstr>
      <vt:lpstr>This is what an array of ints looks like in memory</vt:lpstr>
      <vt:lpstr>This is what an array of ints looks like in memory</vt:lpstr>
      <vt:lpstr>This is what an array of ints looks like in memory</vt:lpstr>
      <vt:lpstr>This is what an array of ints looks like in memory</vt:lpstr>
      <vt:lpstr>This is what an array of ints looks like in memory</vt:lpstr>
      <vt:lpstr>This is what an array of ints looks like in memory</vt:lpstr>
      <vt:lpstr>This is what an array of ints looks like in memory</vt:lpstr>
      <vt:lpstr>Array of Strings /For Each Loops</vt:lpstr>
      <vt:lpstr>For each loop</vt:lpstr>
      <vt:lpstr>Yourturn1-Part B and C </vt:lpstr>
      <vt:lpstr>Arrays of Objects… No different!!!</vt:lpstr>
      <vt:lpstr>LOTS of robots</vt:lpstr>
      <vt:lpstr>Important to know!!!</vt:lpstr>
      <vt:lpstr>Remember our array of ints?</vt:lpstr>
      <vt:lpstr>An array of objects works exactly the same!</vt:lpstr>
      <vt:lpstr>What does an array of objects look like?</vt:lpstr>
      <vt:lpstr>What does an array of objects look like?</vt:lpstr>
      <vt:lpstr>What does an array of objects look like?</vt:lpstr>
      <vt:lpstr>What does an array of objects look like?</vt:lpstr>
      <vt:lpstr>Array Shortcut for object (It’s the same!)</vt:lpstr>
      <vt:lpstr>Back to the circus</vt:lpstr>
      <vt:lpstr>PowerPoint Presentation</vt:lpstr>
      <vt:lpstr>PowerPoint Presentation</vt:lpstr>
      <vt:lpstr>PowerPoint Presentation</vt:lpstr>
      <vt:lpstr>PowerPoint Presentation</vt:lpstr>
      <vt:lpstr>Rules of Arrays:  </vt:lpstr>
      <vt:lpstr>Rules of Arrays: </vt:lpstr>
      <vt:lpstr>hmmm…</vt:lpstr>
      <vt:lpstr>MORE PIZZA!!!!</vt:lpstr>
      <vt:lpstr> yourturn2: Part C</vt:lpstr>
      <vt:lpstr>&lt;Optional&gt;</vt:lpstr>
      <vt:lpstr>Stacks – Your first Abstract Data Type!</vt:lpstr>
      <vt:lpstr>How Stacks Work</vt:lpstr>
      <vt:lpstr>How Stacks Work</vt:lpstr>
      <vt:lpstr>How Stacks Work</vt:lpstr>
      <vt:lpstr>How Stacks Work</vt:lpstr>
      <vt:lpstr>PowerPoint Presentation</vt:lpstr>
      <vt:lpstr>Week06.yourturn3</vt:lpstr>
      <vt:lpstr>Let’s build the stack together!</vt:lpstr>
      <vt:lpstr>yourturn4</vt:lpstr>
      <vt:lpstr>&lt;/Optional&gt;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Smith</dc:creator>
  <cp:lastModifiedBy>Rich Smith</cp:lastModifiedBy>
  <cp:revision>350</cp:revision>
  <cp:lastPrinted>2022-10-25T16:19:24Z</cp:lastPrinted>
  <dcterms:created xsi:type="dcterms:W3CDTF">2021-03-09T13:58:10Z</dcterms:created>
  <dcterms:modified xsi:type="dcterms:W3CDTF">2023-07-17T13:09:54Z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0x0101006F97C022B717B146BA0446DF4C6D9077</vt:lpwstr>
  </property>
</Properties>
</file>